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0C261F-1EF9-44BD-AEA0-3E72BF5C5EA8}" v="27" dt="2021-01-26T19:05:38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04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590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089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2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210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343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75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35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89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5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4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2/1/21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547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0912BD-1EA8-4476-B547-034CC9ED5B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04552" y="871758"/>
            <a:ext cx="5825448" cy="3871143"/>
          </a:xfrm>
        </p:spPr>
        <p:txBody>
          <a:bodyPr>
            <a:normAutofit/>
          </a:bodyPr>
          <a:lstStyle/>
          <a:p>
            <a:r>
              <a:rPr lang="en-US" dirty="0"/>
              <a:t>Engaging Students in Zoom with Polls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1390E30-D41E-4900-A73B-BC8E44C321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14" r="29541"/>
          <a:stretch/>
        </p:blipFill>
        <p:spPr>
          <a:xfrm>
            <a:off x="1" y="10"/>
            <a:ext cx="4876799" cy="6857989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723900"/>
            <a:ext cx="5706224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F06E40-3ECB-4820-95B5-8A70B07D4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23776" y="6134100"/>
            <a:ext cx="5668124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3544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831A5-4A35-4906-90F4-13B3B8847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DBB6F-F732-49F8-8130-0D6DA0436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Chat</a:t>
            </a:r>
          </a:p>
          <a:p>
            <a:r>
              <a:rPr lang="en-US" dirty="0"/>
              <a:t>Nonverbal feedback</a:t>
            </a:r>
          </a:p>
          <a:p>
            <a:r>
              <a:rPr lang="en-US" dirty="0"/>
              <a:t>Reactions</a:t>
            </a:r>
          </a:p>
          <a:p>
            <a:r>
              <a:rPr lang="en-US" dirty="0"/>
              <a:t>Polls</a:t>
            </a:r>
          </a:p>
          <a:p>
            <a:r>
              <a:rPr lang="en-US" dirty="0"/>
              <a:t>Annotations</a:t>
            </a:r>
          </a:p>
          <a:p>
            <a:r>
              <a:rPr lang="en-US"/>
              <a:t>Break-out rooms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5DC656C-5854-4FDA-988D-9B16DC55062F}"/>
              </a:ext>
            </a:extLst>
          </p:cNvPr>
          <p:cNvSpPr/>
          <p:nvPr/>
        </p:nvSpPr>
        <p:spPr>
          <a:xfrm>
            <a:off x="541538" y="3701988"/>
            <a:ext cx="1420427" cy="6214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381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66867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9080A9-4243-44DE-A819-A2635B10C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7111" y="909638"/>
            <a:ext cx="5014789" cy="1318062"/>
          </a:xfrm>
        </p:spPr>
        <p:txBody>
          <a:bodyPr>
            <a:normAutofit/>
          </a:bodyPr>
          <a:lstStyle/>
          <a:p>
            <a:r>
              <a:rPr lang="en-US" dirty="0"/>
              <a:t>Polls</a:t>
            </a:r>
          </a:p>
        </p:txBody>
      </p:sp>
      <p:pic>
        <p:nvPicPr>
          <p:cNvPr id="1026" name="Picture 2" descr="7 Ways to Make it Easy for People to Work with You | Leading with Trust">
            <a:extLst>
              <a:ext uri="{FF2B5EF4-FFF2-40B4-BE49-F238E27FC236}">
                <a16:creationId xmlns:a16="http://schemas.microsoft.com/office/drawing/2014/main" id="{DA207992-CB7F-4A54-B4B6-E97F19667E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0100" y="940556"/>
            <a:ext cx="4976888" cy="497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D2E57F3D-33BE-4306-87E6-2457637195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5100" y="723900"/>
            <a:ext cx="16002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80FE4C-5BC9-4AE1-A4A7-364CC28F90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5014" y="2276474"/>
            <a:ext cx="5014790" cy="3885027"/>
          </a:xfrm>
        </p:spPr>
        <p:txBody>
          <a:bodyPr>
            <a:normAutofit/>
          </a:bodyPr>
          <a:lstStyle/>
          <a:p>
            <a:r>
              <a:rPr lang="en-US" dirty="0"/>
              <a:t>Easy to set up</a:t>
            </a:r>
          </a:p>
          <a:p>
            <a:r>
              <a:rPr lang="en-US" dirty="0"/>
              <a:t>Easy to execute during class</a:t>
            </a:r>
          </a:p>
          <a:p>
            <a:pPr lvl="1"/>
            <a:r>
              <a:rPr lang="en-US" dirty="0"/>
              <a:t>Gauge participation level</a:t>
            </a:r>
          </a:p>
          <a:p>
            <a:pPr lvl="1"/>
            <a:r>
              <a:rPr lang="en-US" dirty="0"/>
              <a:t>Share anonymous responses</a:t>
            </a:r>
          </a:p>
          <a:p>
            <a:r>
              <a:rPr lang="en-US" dirty="0"/>
              <a:t>Easy for students to respond</a:t>
            </a:r>
          </a:p>
          <a:p>
            <a:r>
              <a:rPr lang="en-US" dirty="0"/>
              <a:t>Use before or after concept delivery</a:t>
            </a:r>
          </a:p>
        </p:txBody>
      </p:sp>
    </p:spTree>
    <p:extLst>
      <p:ext uri="{BB962C8B-B14F-4D97-AF65-F5344CB8AC3E}">
        <p14:creationId xmlns:p14="http://schemas.microsoft.com/office/powerpoint/2010/main" val="2925012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9D7415-2F11-44C2-B6AA-13A25B681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B235CF-9325-4CEC-ACDD-8BF683993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111" y="909637"/>
            <a:ext cx="5933795" cy="1362073"/>
          </a:xfrm>
        </p:spPr>
        <p:txBody>
          <a:bodyPr>
            <a:normAutofit/>
          </a:bodyPr>
          <a:lstStyle/>
          <a:p>
            <a:r>
              <a:rPr lang="en-US" dirty="0"/>
              <a:t>Polls – set up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11FC409-B3C2-4F68-865C-C5333D6F27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57150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8AB24B-5C81-4D45-B7A1-489E3E592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8" y="2276474"/>
            <a:ext cx="6041371" cy="3553109"/>
          </a:xfrm>
        </p:spPr>
        <p:txBody>
          <a:bodyPr>
            <a:normAutofit/>
          </a:bodyPr>
          <a:lstStyle/>
          <a:p>
            <a:r>
              <a:rPr lang="en-US" dirty="0"/>
              <a:t>Verify settings</a:t>
            </a:r>
          </a:p>
          <a:p>
            <a:r>
              <a:rPr lang="en-US" dirty="0"/>
              <a:t>Create poll questions</a:t>
            </a:r>
          </a:p>
          <a:p>
            <a:pPr lvl="1"/>
            <a:r>
              <a:rPr lang="en-US" dirty="0"/>
              <a:t>Single choice</a:t>
            </a:r>
          </a:p>
          <a:p>
            <a:pPr lvl="1"/>
            <a:r>
              <a:rPr lang="en-US" dirty="0"/>
              <a:t>Multiple choice</a:t>
            </a:r>
          </a:p>
        </p:txBody>
      </p:sp>
      <p:pic>
        <p:nvPicPr>
          <p:cNvPr id="2050" name="Picture 2" descr="Create questions for quizzes">
            <a:extLst>
              <a:ext uri="{FF2B5EF4-FFF2-40B4-BE49-F238E27FC236}">
                <a16:creationId xmlns:a16="http://schemas.microsoft.com/office/drawing/2014/main" id="{F73EFD97-8E3C-4C66-8FE3-435DCE0B52D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583" b="1"/>
          <a:stretch/>
        </p:blipFill>
        <p:spPr bwMode="auto">
          <a:xfrm>
            <a:off x="7315200" y="715218"/>
            <a:ext cx="4076700" cy="541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B810270D-76A7-44B3-9746-7EDF578860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42781"/>
            <a:ext cx="5715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886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7335-EFE6-48C4-AD8D-9871B58D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 - 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2087-9DA1-47B8-B2EE-94CDF775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1822610"/>
            <a:ext cx="10691265" cy="3636088"/>
          </a:xfrm>
        </p:spPr>
        <p:txBody>
          <a:bodyPr/>
          <a:lstStyle/>
          <a:p>
            <a:r>
              <a:rPr lang="en-US" dirty="0"/>
              <a:t>(1) Click “Polls” in your toolbar</a:t>
            </a:r>
          </a:p>
          <a:p>
            <a:endParaRPr lang="en-US" dirty="0"/>
          </a:p>
          <a:p>
            <a:r>
              <a:rPr lang="en-US" dirty="0"/>
              <a:t>(2) Choose your poll from the drop-down arrow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A46853-959C-44A7-931A-DF0E5CC38D63}"/>
              </a:ext>
            </a:extLst>
          </p:cNvPr>
          <p:cNvPicPr/>
          <p:nvPr/>
        </p:nvPicPr>
        <p:blipFill rotWithShape="1">
          <a:blip r:embed="rId2"/>
          <a:srcRect t="90396"/>
          <a:stretch/>
        </p:blipFill>
        <p:spPr bwMode="auto">
          <a:xfrm>
            <a:off x="4851582" y="1873355"/>
            <a:ext cx="7438073" cy="55499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113DEB65-AA9A-4636-8AD7-FD62543681B6}"/>
              </a:ext>
            </a:extLst>
          </p:cNvPr>
          <p:cNvSpPr/>
          <p:nvPr/>
        </p:nvSpPr>
        <p:spPr>
          <a:xfrm>
            <a:off x="7880686" y="1906565"/>
            <a:ext cx="533400" cy="650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904560-5E46-4777-9B96-3BF4952673BE}"/>
              </a:ext>
            </a:extLst>
          </p:cNvPr>
          <p:cNvSpPr/>
          <p:nvPr/>
        </p:nvSpPr>
        <p:spPr>
          <a:xfrm>
            <a:off x="7965394" y="1341597"/>
            <a:ext cx="363985" cy="47051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522F35E-A2ED-4A24-A91C-08412236924B}"/>
              </a:ext>
            </a:extLst>
          </p:cNvPr>
          <p:cNvPicPr/>
          <p:nvPr/>
        </p:nvPicPr>
        <p:blipFill rotWithShape="1">
          <a:blip r:embed="rId3"/>
          <a:srcRect l="59502" r="12439"/>
          <a:stretch/>
        </p:blipFill>
        <p:spPr bwMode="auto">
          <a:xfrm>
            <a:off x="6478978" y="2589874"/>
            <a:ext cx="5012387" cy="42681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9A214EE5-0903-4675-9C00-A7B6BF29BBBD}"/>
              </a:ext>
            </a:extLst>
          </p:cNvPr>
          <p:cNvSpPr/>
          <p:nvPr/>
        </p:nvSpPr>
        <p:spPr>
          <a:xfrm>
            <a:off x="9826376" y="3054554"/>
            <a:ext cx="533400" cy="6500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9E86DE6D-0CA8-413A-8990-47EA0BEDC862}"/>
              </a:ext>
            </a:extLst>
          </p:cNvPr>
          <p:cNvSpPr/>
          <p:nvPr/>
        </p:nvSpPr>
        <p:spPr>
          <a:xfrm>
            <a:off x="10475104" y="3054554"/>
            <a:ext cx="1083076" cy="55499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29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40D0C15-0FAC-4FB1-A759-01F797294C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3945" y="1180188"/>
            <a:ext cx="3466081" cy="46317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47335-EFE6-48C4-AD8D-9871B58D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 - 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2087-9DA1-47B8-B2EE-94CDF775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4723621" cy="3636088"/>
          </a:xfrm>
        </p:spPr>
        <p:txBody>
          <a:bodyPr/>
          <a:lstStyle/>
          <a:p>
            <a:r>
              <a:rPr lang="en-US" dirty="0"/>
              <a:t>(3) Once you have selected the correct poll, “Launch” the poll. At this point the meeting participants will have the option to choose an answer(s) and submit.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3DEB65-AA9A-4636-8AD7-FD62543681B6}"/>
              </a:ext>
            </a:extLst>
          </p:cNvPr>
          <p:cNvSpPr/>
          <p:nvPr/>
        </p:nvSpPr>
        <p:spPr>
          <a:xfrm>
            <a:off x="7218930" y="5208448"/>
            <a:ext cx="1330265" cy="72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904560-5E46-4777-9B96-3BF4952673BE}"/>
              </a:ext>
            </a:extLst>
          </p:cNvPr>
          <p:cNvSpPr/>
          <p:nvPr/>
        </p:nvSpPr>
        <p:spPr>
          <a:xfrm rot="14261239">
            <a:off x="6662244" y="5601267"/>
            <a:ext cx="501383" cy="8309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016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8AB0DDC-1094-48A3-915D-AECBD9B2EC04}"/>
              </a:ext>
            </a:extLst>
          </p:cNvPr>
          <p:cNvPicPr/>
          <p:nvPr/>
        </p:nvPicPr>
        <p:blipFill rotWithShape="1">
          <a:blip r:embed="rId2"/>
          <a:srcRect l="64593" r="5995" b="19082"/>
          <a:stretch/>
        </p:blipFill>
        <p:spPr bwMode="auto">
          <a:xfrm>
            <a:off x="5310735" y="332080"/>
            <a:ext cx="6881265" cy="6193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B47335-EFE6-48C4-AD8D-9871B58D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 - 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2087-9DA1-47B8-B2EE-94CDF775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5" y="2293126"/>
            <a:ext cx="4723621" cy="3636088"/>
          </a:xfrm>
        </p:spPr>
        <p:txBody>
          <a:bodyPr/>
          <a:lstStyle/>
          <a:p>
            <a:r>
              <a:rPr lang="en-US" dirty="0"/>
              <a:t>(4) End Poll</a:t>
            </a:r>
          </a:p>
          <a:p>
            <a:pPr lvl="1"/>
            <a:r>
              <a:rPr lang="en-US" dirty="0"/>
              <a:t>During the poll, you can monitor:</a:t>
            </a:r>
          </a:p>
          <a:p>
            <a:pPr lvl="2"/>
            <a:r>
              <a:rPr lang="en-US" dirty="0"/>
              <a:t>How long the poll has been active</a:t>
            </a:r>
          </a:p>
          <a:p>
            <a:pPr lvl="2"/>
            <a:r>
              <a:rPr lang="en-US" dirty="0"/>
              <a:t>How many participants have submitted answers</a:t>
            </a:r>
          </a:p>
          <a:p>
            <a:pPr lvl="2"/>
            <a:r>
              <a:rPr lang="en-US" dirty="0"/>
              <a:t>What answers are being submitted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13DEB65-AA9A-4636-8AD7-FD62543681B6}"/>
              </a:ext>
            </a:extLst>
          </p:cNvPr>
          <p:cNvSpPr/>
          <p:nvPr/>
        </p:nvSpPr>
        <p:spPr>
          <a:xfrm>
            <a:off x="7066310" y="5565486"/>
            <a:ext cx="1330265" cy="7274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A904560-5E46-4777-9B96-3BF4952673BE}"/>
              </a:ext>
            </a:extLst>
          </p:cNvPr>
          <p:cNvSpPr/>
          <p:nvPr/>
        </p:nvSpPr>
        <p:spPr>
          <a:xfrm rot="14261239">
            <a:off x="6426687" y="5927892"/>
            <a:ext cx="501383" cy="830983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DC538330-2655-459E-992A-05076C69590E}"/>
              </a:ext>
            </a:extLst>
          </p:cNvPr>
          <p:cNvSpPr/>
          <p:nvPr/>
        </p:nvSpPr>
        <p:spPr>
          <a:xfrm>
            <a:off x="9339957" y="3428999"/>
            <a:ext cx="628650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422BFA8E-FC6A-4F97-8ADD-23636E44E390}"/>
              </a:ext>
            </a:extLst>
          </p:cNvPr>
          <p:cNvSpPr/>
          <p:nvPr/>
        </p:nvSpPr>
        <p:spPr>
          <a:xfrm>
            <a:off x="9339957" y="1851717"/>
            <a:ext cx="628650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DE59B780-8BA3-4B87-A415-65441ADC5EC4}"/>
              </a:ext>
            </a:extLst>
          </p:cNvPr>
          <p:cNvSpPr/>
          <p:nvPr/>
        </p:nvSpPr>
        <p:spPr>
          <a:xfrm>
            <a:off x="9296217" y="1469241"/>
            <a:ext cx="628650" cy="39052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001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47335-EFE6-48C4-AD8D-9871B58D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Polls - Execute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02087-9DA1-47B8-B2EE-94CDF775EA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636" y="2293126"/>
            <a:ext cx="2684148" cy="3636088"/>
          </a:xfrm>
        </p:spPr>
        <p:txBody>
          <a:bodyPr/>
          <a:lstStyle/>
          <a:p>
            <a:r>
              <a:rPr lang="en-US" dirty="0"/>
              <a:t>(5) Share results/ Re-launch Polling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D61E05A-5206-4BCD-A1A5-788863544D4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913968" y="1734819"/>
            <a:ext cx="3449809" cy="43897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8225343-E949-4667-8496-17AE17139CF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649383" y="1734819"/>
            <a:ext cx="3213332" cy="438594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A80B92CC-4F7A-426F-95D1-CFB27A466DC8}"/>
              </a:ext>
            </a:extLst>
          </p:cNvPr>
          <p:cNvSpPr/>
          <p:nvPr/>
        </p:nvSpPr>
        <p:spPr>
          <a:xfrm>
            <a:off x="4514850" y="5734050"/>
            <a:ext cx="1171575" cy="4953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B8EDDBEE-4716-4D61-94ED-130A07E99016}"/>
              </a:ext>
            </a:extLst>
          </p:cNvPr>
          <p:cNvSpPr/>
          <p:nvPr/>
        </p:nvSpPr>
        <p:spPr>
          <a:xfrm>
            <a:off x="3831269" y="5778900"/>
            <a:ext cx="683581" cy="405599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917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C1145D-4674-4F55-B0EF-F63D0B8D1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75F141-41EB-4B7A-AB14-16DA0E7462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246057756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223A3C"/>
      </a:dk2>
      <a:lt2>
        <a:srgbClr val="E8E5E2"/>
      </a:lt2>
      <a:accent1>
        <a:srgbClr val="4687CA"/>
      </a:accent1>
      <a:accent2>
        <a:srgbClr val="34ACB8"/>
      </a:accent2>
      <a:accent3>
        <a:srgbClr val="3FB48E"/>
      </a:accent3>
      <a:accent4>
        <a:srgbClr val="34B856"/>
      </a:accent4>
      <a:accent5>
        <a:srgbClr val="52B640"/>
      </a:accent5>
      <a:accent6>
        <a:srgbClr val="7CB233"/>
      </a:accent6>
      <a:hlink>
        <a:srgbClr val="319332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167</Words>
  <Application>Microsoft Macintosh PowerPoint</Application>
  <PresentationFormat>Widescreen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Calisto MT</vt:lpstr>
      <vt:lpstr>Univers Condensed</vt:lpstr>
      <vt:lpstr>ChronicleVTI</vt:lpstr>
      <vt:lpstr>Engaging Students in Zoom with Polls</vt:lpstr>
      <vt:lpstr>Zoom features</vt:lpstr>
      <vt:lpstr>Polls</vt:lpstr>
      <vt:lpstr>Polls – set up</vt:lpstr>
      <vt:lpstr>Polls - Execute</vt:lpstr>
      <vt:lpstr>Polls - Execute</vt:lpstr>
      <vt:lpstr>Polls - Execute</vt:lpstr>
      <vt:lpstr>Polls - Execute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Engaging Students in Zoom with Polls</dc:title>
  <dc:creator>Brown, Angela M</dc:creator>
  <cp:lastModifiedBy>Delavan, John M</cp:lastModifiedBy>
  <cp:revision>2</cp:revision>
  <dcterms:created xsi:type="dcterms:W3CDTF">2021-01-26T18:46:52Z</dcterms:created>
  <dcterms:modified xsi:type="dcterms:W3CDTF">2021-02-01T15:21:23Z</dcterms:modified>
</cp:coreProperties>
</file>