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722" r:id="rId5"/>
  </p:sldMasterIdLst>
  <p:notesMasterIdLst>
    <p:notesMasterId r:id="rId20"/>
  </p:notesMasterIdLst>
  <p:handoutMasterIdLst>
    <p:handoutMasterId r:id="rId21"/>
  </p:handoutMasterIdLst>
  <p:sldIdLst>
    <p:sldId id="495" r:id="rId6"/>
    <p:sldId id="550" r:id="rId7"/>
    <p:sldId id="544" r:id="rId8"/>
    <p:sldId id="529" r:id="rId9"/>
    <p:sldId id="531" r:id="rId10"/>
    <p:sldId id="530" r:id="rId11"/>
    <p:sldId id="532" r:id="rId12"/>
    <p:sldId id="540" r:id="rId13"/>
    <p:sldId id="534" r:id="rId14"/>
    <p:sldId id="535" r:id="rId15"/>
    <p:sldId id="542" r:id="rId16"/>
    <p:sldId id="537" r:id="rId17"/>
    <p:sldId id="538" r:id="rId18"/>
    <p:sldId id="541"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0">
          <p15:clr>
            <a:srgbClr val="A4A3A4"/>
          </p15:clr>
        </p15:guide>
        <p15:guide id="2" pos="28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1BB9F1-9B74-4AEE-BF7D-70A0D58647EF}" v="8" dt="2021-09-23T17:01:29.066"/>
    <p1510:client id="{893EDD2F-B070-4EFD-9362-BA9F8E16ECFB}" v="5" dt="2021-09-23T17:57:29.237"/>
  </p1510:revLst>
</p1510:revInfo>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40" autoAdjust="0"/>
    <p:restoredTop sz="70973" autoAdjust="0"/>
  </p:normalViewPr>
  <p:slideViewPr>
    <p:cSldViewPr snapToGrid="0" snapToObjects="1">
      <p:cViewPr varScale="1">
        <p:scale>
          <a:sx n="71" d="100"/>
          <a:sy n="71" d="100"/>
        </p:scale>
        <p:origin x="1260" y="54"/>
      </p:cViewPr>
      <p:guideLst>
        <p:guide orient="horz" pos="1610"/>
        <p:guide pos="2886"/>
      </p:guideLst>
    </p:cSldViewPr>
  </p:slideViewPr>
  <p:outlineViewPr>
    <p:cViewPr>
      <p:scale>
        <a:sx n="33" d="100"/>
        <a:sy n="33" d="100"/>
      </p:scale>
      <p:origin x="0" y="-1920"/>
    </p:cViewPr>
  </p:outlineViewPr>
  <p:notesTextViewPr>
    <p:cViewPr>
      <p:scale>
        <a:sx n="72" d="100"/>
        <a:sy n="72" d="100"/>
      </p:scale>
      <p:origin x="0" y="0"/>
    </p:cViewPr>
  </p:notesTextViewPr>
  <p:sorterViewPr>
    <p:cViewPr>
      <p:scale>
        <a:sx n="120" d="100"/>
        <a:sy n="120" d="100"/>
      </p:scale>
      <p:origin x="0" y="-5814"/>
    </p:cViewPr>
  </p:sorterViewPr>
  <p:notesViewPr>
    <p:cSldViewPr snapToGrid="0" snapToObjects="1">
      <p:cViewPr varScale="1">
        <p:scale>
          <a:sx n="62" d="100"/>
          <a:sy n="62" d="100"/>
        </p:scale>
        <p:origin x="256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E3B4C0-1011-0B4A-BB54-31DF571664C0}" type="datetimeFigureOut">
              <a:rPr lang="en-US"/>
              <a:t>9/23/2021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8D9969-7CC6-6840-8DAC-E43D0366181D}" type="slidenum">
              <a:rPr/>
              <a:t>‹#›</a:t>
            </a:fld>
            <a:endParaRPr lang="en-US" dirty="0"/>
          </a:p>
        </p:txBody>
      </p:sp>
    </p:spTree>
    <p:extLst>
      <p:ext uri="{BB962C8B-B14F-4D97-AF65-F5344CB8AC3E}">
        <p14:creationId xmlns:p14="http://schemas.microsoft.com/office/powerpoint/2010/main" val="31731327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1C7CA-DF79-8846-9F95-E49BAB9BBD04}" type="datetimeFigureOut">
              <a:rPr lang="en-US"/>
              <a:t>9/23/2021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AE732A-A94D-7948-AC8A-EA6E2776516F}" type="slidenum">
              <a:rPr/>
              <a:t>‹#›</a:t>
            </a:fld>
            <a:endParaRPr lang="en-US" dirty="0"/>
          </a:p>
        </p:txBody>
      </p:sp>
    </p:spTree>
    <p:extLst>
      <p:ext uri="{BB962C8B-B14F-4D97-AF65-F5344CB8AC3E}">
        <p14:creationId xmlns:p14="http://schemas.microsoft.com/office/powerpoint/2010/main" val="4929139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Arial" charset="0"/>
                <a:ea typeface="Arial" charset="0"/>
                <a:cs typeface="Arial" charset="0"/>
              </a:rPr>
              <a:t>BIESCHKE– Slide 1: Welcome</a:t>
            </a:r>
          </a:p>
          <a:p>
            <a:endParaRPr lang="en-US" sz="1400" kern="1200" dirty="0">
              <a:solidFill>
                <a:schemeClr val="tx1"/>
              </a:solidFill>
              <a:effectLst/>
              <a:latin typeface="Arial" charset="0"/>
              <a:ea typeface="Arial" charset="0"/>
              <a:cs typeface="Arial" charset="0"/>
            </a:endParaRPr>
          </a:p>
          <a:p>
            <a:r>
              <a:rPr lang="en-US" sz="1200" kern="1200" dirty="0">
                <a:solidFill>
                  <a:schemeClr val="tx1"/>
                </a:solidFill>
                <a:effectLst/>
                <a:latin typeface="+mn-lt"/>
                <a:ea typeface="+mn-ea"/>
                <a:cs typeface="+mn-cs"/>
              </a:rPr>
              <a:t>Good morning and welcome to today’s seminar for new Penn State administrators. I know that it can be difficult to carve out time for events such as this one during a busy semester. So, I thank you for being here and hope you learn a lot today that will enable you to be even more effective in your roles.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those of you who may not know me yet, my name is Kathy Bieschke. I am the University’s Vice Provost for Faculty Affairs, and I began serving in this role a year ago on August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I came to this position having served as a Penn State faculty member since 1991, and from 2013 to 2016 I served as a department head in College of Education.  In 2016-2017, I served as the interim dean of the Schreyer Honors College.  I then went back to being a department heard briefly before moving into this position.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know firsthand the opportunities </a:t>
            </a:r>
            <a:r>
              <a:rPr lang="en-US" sz="1200" u="sng"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the challenges that come with serving as an administrator, especially when you are new or fairly new to the role. Today’s program is designed to provide information and guidance that will help you to seize the opportunities and mitigate the challenges.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hope you will take advantage of the opportunity to engage with not only today’s speakers and presenters, but also with your peers who are new administrators. Whether you are a department head, director, or associate dean, you can learn from each other today and continue to consult with each other from time to time to share things you’ve learned, ask questions, and even to vent. We all need that outlet sometimes, right?</a:t>
            </a:r>
          </a:p>
          <a:p>
            <a:endParaRPr lang="en-US" sz="1400" kern="1200" baseline="0" dirty="0">
              <a:solidFill>
                <a:schemeClr val="tx1"/>
              </a:solidFill>
              <a:effectLst/>
              <a:latin typeface="Arial" charset="0"/>
              <a:ea typeface="Arial" charset="0"/>
              <a:cs typeface="Arial" charset="0"/>
            </a:endParaRPr>
          </a:p>
          <a:p>
            <a:pPr marL="171450" indent="-171450">
              <a:buFont typeface="Arial" charset="0"/>
              <a:buChar char="•"/>
            </a:pPr>
            <a:endParaRPr lang="en-US" sz="1400" kern="1200" dirty="0">
              <a:solidFill>
                <a:schemeClr val="tx1"/>
              </a:solidFill>
              <a:effectLst/>
              <a:latin typeface="Arial" charset="0"/>
              <a:ea typeface="Arial" charset="0"/>
              <a:cs typeface="Arial" charset="0"/>
            </a:endParaRPr>
          </a:p>
          <a:p>
            <a:endParaRPr lang="en-US" sz="1400" kern="1200" baseline="0" dirty="0">
              <a:solidFill>
                <a:schemeClr val="tx1"/>
              </a:solidFill>
              <a:effectLst/>
              <a:latin typeface="Arial" charset="0"/>
              <a:ea typeface="Arial" charset="0"/>
              <a:cs typeface="Arial" charset="0"/>
            </a:endParaRPr>
          </a:p>
          <a:p>
            <a:endParaRPr lang="en-US" sz="1200" kern="1200" dirty="0">
              <a:solidFill>
                <a:schemeClr val="tx1"/>
              </a:solidFill>
              <a:effectLst/>
              <a:latin typeface="Arial" charset="0"/>
              <a:ea typeface="Arial" charset="0"/>
              <a:cs typeface="Arial" charset="0"/>
            </a:endParaRPr>
          </a:p>
          <a:p>
            <a:endParaRPr lang="en-US" sz="1400" b="0" kern="1200" baseline="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1</a:t>
            </a:fld>
            <a:endParaRPr lang="en-US" dirty="0"/>
          </a:p>
        </p:txBody>
      </p:sp>
    </p:spTree>
    <p:extLst>
      <p:ext uri="{BB962C8B-B14F-4D97-AF65-F5344CB8AC3E}">
        <p14:creationId xmlns:p14="http://schemas.microsoft.com/office/powerpoint/2010/main" val="418591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People often mistakenly begin with this step)</a:t>
            </a:r>
          </a:p>
          <a:p>
            <a:endParaRPr lang="en-US" dirty="0"/>
          </a:p>
          <a:p>
            <a:pPr marL="0" indent="0">
              <a:buNone/>
            </a:pPr>
            <a:r>
              <a:rPr lang="en-US" sz="1400" b="1" dirty="0">
                <a:solidFill>
                  <a:srgbClr val="002060"/>
                </a:solidFill>
              </a:rPr>
              <a:t>What action do you take, what is your timing, and why?</a:t>
            </a:r>
            <a:r>
              <a:rPr lang="en-US" sz="1400" b="1" dirty="0">
                <a:solidFill>
                  <a:schemeClr val="tx1"/>
                </a:solidFill>
              </a:rPr>
              <a:t> </a:t>
            </a:r>
          </a:p>
          <a:p>
            <a:r>
              <a:rPr lang="en-US" sz="1100" dirty="0">
                <a:solidFill>
                  <a:schemeClr val="tx1"/>
                </a:solidFill>
              </a:rPr>
              <a:t>Respond immediately, and if so what do you do?</a:t>
            </a:r>
          </a:p>
          <a:p>
            <a:r>
              <a:rPr lang="en-US" sz="1100" dirty="0">
                <a:solidFill>
                  <a:schemeClr val="tx1"/>
                </a:solidFill>
              </a:rPr>
              <a:t>Do nothing special (e.g., not much at stake, benefits vs. costs of response not clear, the problem will likely take care of itself) </a:t>
            </a:r>
          </a:p>
          <a:p>
            <a:r>
              <a:rPr lang="en-US" sz="1100" dirty="0">
                <a:solidFill>
                  <a:schemeClr val="tx1"/>
                </a:solidFill>
              </a:rPr>
              <a:t>Think further about the situation (e.g., give the matter further thought, then revisit options above) </a:t>
            </a:r>
          </a:p>
          <a:p>
            <a:pPr marL="0" indent="0">
              <a:buNone/>
            </a:pPr>
            <a:r>
              <a:rPr lang="en-US" sz="1400" b="1" dirty="0">
                <a:solidFill>
                  <a:srgbClr val="002060"/>
                </a:solidFill>
              </a:rPr>
              <a:t>What is your message, and why? </a:t>
            </a:r>
          </a:p>
          <a:p>
            <a:r>
              <a:rPr lang="en-US" sz="1200" dirty="0">
                <a:solidFill>
                  <a:schemeClr val="tx1"/>
                </a:solidFill>
              </a:rPr>
              <a:t>Informative (e.g., historical, factual, defining/clarifying problem, citing other sources) </a:t>
            </a:r>
          </a:p>
          <a:p>
            <a:r>
              <a:rPr lang="en-US" sz="1200" dirty="0">
                <a:solidFill>
                  <a:schemeClr val="tx1"/>
                </a:solidFill>
              </a:rPr>
              <a:t>Persuasive (e.g., evidence-based, values-based, vision-based) </a:t>
            </a:r>
          </a:p>
          <a:p>
            <a:pPr marL="0" indent="0">
              <a:buNone/>
            </a:pPr>
            <a:r>
              <a:rPr lang="en-US" sz="1400" b="1" dirty="0">
                <a:solidFill>
                  <a:srgbClr val="002060"/>
                </a:solidFill>
              </a:rPr>
              <a:t>What channel(s) do you use, and why? </a:t>
            </a:r>
          </a:p>
          <a:p>
            <a:r>
              <a:rPr lang="en-US" sz="1200" dirty="0">
                <a:solidFill>
                  <a:schemeClr val="tx1"/>
                </a:solidFill>
              </a:rPr>
              <a:t>One-on-one (e.g., “spontaneous” informal, scheduled appointment) </a:t>
            </a:r>
          </a:p>
          <a:p>
            <a:r>
              <a:rPr lang="en-US" sz="1200" dirty="0">
                <a:solidFill>
                  <a:schemeClr val="tx1"/>
                </a:solidFill>
              </a:rPr>
              <a:t>Group (e.g., meeting, town hall gathering, focus group) </a:t>
            </a:r>
          </a:p>
          <a:p>
            <a:r>
              <a:rPr lang="en-US" sz="1200" dirty="0">
                <a:solidFill>
                  <a:schemeClr val="tx1"/>
                </a:solidFill>
              </a:rPr>
              <a:t>Mediated (e.g., telephone, email, text)</a:t>
            </a:r>
          </a:p>
          <a:p>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12</a:t>
            </a:fld>
            <a:endParaRPr lang="en-US" dirty="0"/>
          </a:p>
        </p:txBody>
      </p:sp>
    </p:spTree>
    <p:extLst>
      <p:ext uri="{BB962C8B-B14F-4D97-AF65-F5344CB8AC3E}">
        <p14:creationId xmlns:p14="http://schemas.microsoft.com/office/powerpoint/2010/main" val="1814762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How did it go? “Lessons Learned?”</a:t>
            </a:r>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13</a:t>
            </a:fld>
            <a:endParaRPr lang="en-US" dirty="0"/>
          </a:p>
        </p:txBody>
      </p:sp>
    </p:spTree>
    <p:extLst>
      <p:ext uri="{BB962C8B-B14F-4D97-AF65-F5344CB8AC3E}">
        <p14:creationId xmlns:p14="http://schemas.microsoft.com/office/powerpoint/2010/main" val="490851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14</a:t>
            </a:fld>
            <a:endParaRPr lang="en-US" dirty="0"/>
          </a:p>
        </p:txBody>
      </p:sp>
    </p:spTree>
    <p:extLst>
      <p:ext uri="{BB962C8B-B14F-4D97-AF65-F5344CB8AC3E}">
        <p14:creationId xmlns:p14="http://schemas.microsoft.com/office/powerpoint/2010/main" val="115528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3 of 45: VPFA Website – vpfa.psu.edu</a:t>
            </a:r>
          </a:p>
          <a:p>
            <a:endParaRPr lang="en-US" sz="1400" b="1">
              <a:latin typeface="Arial" charset="0"/>
              <a:ea typeface="Arial" charset="0"/>
              <a:cs typeface="Arial" charset="0"/>
            </a:endParaRPr>
          </a:p>
          <a:p>
            <a:r>
              <a:rPr lang="en-US" sz="1400"/>
              <a:t>So, what is the role of the Vice Provost for Faculty Affairs – </a:t>
            </a:r>
            <a:r>
              <a:rPr lang="en-US" sz="1400" i="1" u="sng"/>
              <a:t>my role</a:t>
            </a:r>
            <a:r>
              <a:rPr lang="en-US" sz="1400"/>
              <a:t> – in supporting Penn State faculty, including those on the tenure track? </a:t>
            </a:r>
          </a:p>
          <a:p>
            <a:r>
              <a:rPr lang="en-US" sz="1400" b="0"/>
              <a:t> </a:t>
            </a:r>
          </a:p>
          <a:p>
            <a:r>
              <a:rPr lang="en-US" sz="1400" b="0"/>
              <a:t>In a sentence: </a:t>
            </a:r>
            <a:r>
              <a:rPr lang="en-US" sz="1400"/>
              <a:t>My position is dedicated to ensuring that </a:t>
            </a:r>
            <a:r>
              <a:rPr lang="en-US" sz="1400" u="sng"/>
              <a:t>all</a:t>
            </a:r>
            <a:r>
              <a:rPr lang="en-US" sz="1400"/>
              <a:t> faculty at Penn State have every opportunity to be successful. I’m particularly interested in how the pandemic may differentially impact members of different groups and today throughout the presentation I’ll be discussing how we’ve modified some of our tenure guidelines and policies to be responsive. </a:t>
            </a:r>
          </a:p>
          <a:p>
            <a:endParaRPr lang="en-US" sz="1400"/>
          </a:p>
          <a:p>
            <a:r>
              <a:rPr lang="en-US" sz="1400"/>
              <a:t>Among other responsibilities, I work closely with Executive Vice President and Provost Nick Jones in areas including promotion and tenure, faculty development, executive searches and reviews, and issues that arise related to academic personnel and their concerns. </a:t>
            </a:r>
          </a:p>
          <a:p>
            <a:endParaRPr lang="en-US"/>
          </a:p>
          <a:p>
            <a:pPr lvl="0"/>
            <a:r>
              <a:rPr lang="en-US" sz="1200" kern="1200">
                <a:solidFill>
                  <a:schemeClr val="tx1"/>
                </a:solidFill>
                <a:effectLst/>
                <a:latin typeface="+mn-lt"/>
                <a:ea typeface="+mn-ea"/>
                <a:cs typeface="+mn-cs"/>
              </a:rPr>
              <a:t>You can learn more about everything done in the Office of the Vice Provost for Faculty Affairs on the office’s website, </a:t>
            </a:r>
            <a:r>
              <a:rPr lang="en-US" sz="1200" b="1" kern="1200">
                <a:solidFill>
                  <a:schemeClr val="tx1"/>
                </a:solidFill>
                <a:effectLst/>
                <a:latin typeface="+mn-lt"/>
                <a:ea typeface="+mn-ea"/>
                <a:cs typeface="+mn-cs"/>
              </a:rPr>
              <a:t>vpfa.psu.edu</a:t>
            </a:r>
            <a:r>
              <a:rPr lang="en-US" sz="1200" kern="1200">
                <a:solidFill>
                  <a:schemeClr val="tx1"/>
                </a:solidFill>
                <a:effectLst/>
                <a:latin typeface="+mn-lt"/>
                <a:ea typeface="+mn-ea"/>
                <a:cs typeface="+mn-cs"/>
              </a:rPr>
              <a:t>. </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Among the features on the site is a menu of Administrator Resources, includes links to important policy documents, as well as comprehensive information related to promotion and tenure. </a:t>
            </a:r>
          </a:p>
          <a:p>
            <a:pPr lvl="0"/>
            <a:endParaRPr lang="en-US" sz="1200" b="1" kern="1200">
              <a:solidFill>
                <a:schemeClr val="tx1"/>
              </a:solidFill>
              <a:effectLst/>
              <a:latin typeface="+mn-lt"/>
              <a:ea typeface="+mn-ea"/>
              <a:cs typeface="+mn-cs"/>
            </a:endParaRPr>
          </a:p>
          <a:p>
            <a:pPr lvl="0"/>
            <a:r>
              <a:rPr lang="en-US" sz="1200" b="0" kern="1200">
                <a:solidFill>
                  <a:schemeClr val="tx1"/>
                </a:solidFill>
                <a:effectLst/>
                <a:latin typeface="+mn-lt"/>
                <a:ea typeface="+mn-ea"/>
                <a:cs typeface="+mn-cs"/>
              </a:rPr>
              <a:t>Just FYI…we have a Back to State page on my website that’s devoted to faculty resources. </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I highly recommend reviewing what’s available in this section and on the entire website to identify resources that will be useful to you. </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Even if you have reviewed it before, I recommend revisiting it because we update a lot of information </a:t>
            </a:r>
            <a:r>
              <a:rPr lang="en-US" sz="1200" b="0" kern="1200">
                <a:solidFill>
                  <a:schemeClr val="tx1"/>
                </a:solidFill>
                <a:effectLst/>
                <a:latin typeface="+mn-lt"/>
                <a:ea typeface="+mn-ea"/>
                <a:cs typeface="+mn-cs"/>
              </a:rPr>
              <a:t>annually</a:t>
            </a:r>
            <a:r>
              <a:rPr lang="en-US" sz="1200" b="1" kern="1200">
                <a:solidFill>
                  <a:schemeClr val="tx1"/>
                </a:solidFill>
                <a:effectLst/>
                <a:latin typeface="+mn-lt"/>
                <a:ea typeface="+mn-ea"/>
                <a:cs typeface="+mn-cs"/>
              </a:rPr>
              <a:t>, </a:t>
            </a:r>
            <a:r>
              <a:rPr lang="en-US" sz="1200" kern="1200">
                <a:solidFill>
                  <a:schemeClr val="tx1"/>
                </a:solidFill>
                <a:effectLst/>
                <a:latin typeface="+mn-lt"/>
                <a:ea typeface="+mn-ea"/>
                <a:cs typeface="+mn-cs"/>
              </a:rPr>
              <a:t>and more often as needed. This includes key information related to our promotion and tenure policies and processes.</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If you have suggestions regarding information you would to see on the VPFA website, let us know. </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Incidentally, this slide presentation will be posted to the website for your reference.</a:t>
            </a:r>
          </a:p>
          <a:p>
            <a:endParaRPr lang="en-US"/>
          </a:p>
          <a:p>
            <a:r>
              <a:rPr lang="en-US" b="1"/>
              <a:t>This workshop is being recorded. A link to the recording will be posted on the website, as well.</a:t>
            </a:r>
          </a:p>
          <a:p>
            <a:endParaRPr lang="en-US" sz="140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2</a:t>
            </a:fld>
            <a:endParaRPr lang="en-US"/>
          </a:p>
        </p:txBody>
      </p:sp>
    </p:spTree>
    <p:extLst>
      <p:ext uri="{BB962C8B-B14F-4D97-AF65-F5344CB8AC3E}">
        <p14:creationId xmlns:p14="http://schemas.microsoft.com/office/powerpoint/2010/main" val="131860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Good faculty member?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As academics, our life is spent becoming thought leaders and content experts, adept at acquiring knowledge, explaining, and defending our positions and points of view.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The training that prepares us so well for success as individual faculty members does not necessarily equip us to be effective leaders, and in fact, the knowledge and skills associated with success as individuals can hamper our effectiveness in leadership roles.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4</a:t>
            </a:fld>
            <a:endParaRPr lang="en-US" dirty="0"/>
          </a:p>
        </p:txBody>
      </p:sp>
    </p:spTree>
    <p:extLst>
      <p:ext uri="{BB962C8B-B14F-4D97-AF65-F5344CB8AC3E}">
        <p14:creationId xmlns:p14="http://schemas.microsoft.com/office/powerpoint/2010/main" val="2029955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The change requires different lenses for viewing and solving problems—attention to a different set of considerations. </a:t>
            </a:r>
          </a:p>
          <a:p>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5</a:t>
            </a:fld>
            <a:endParaRPr lang="en-US" dirty="0"/>
          </a:p>
        </p:txBody>
      </p:sp>
    </p:spTree>
    <p:extLst>
      <p:ext uri="{BB962C8B-B14F-4D97-AF65-F5344CB8AC3E}">
        <p14:creationId xmlns:p14="http://schemas.microsoft.com/office/powerpoint/2010/main" val="2969876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6</a:t>
            </a:fld>
            <a:endParaRPr lang="en-US" dirty="0"/>
          </a:p>
        </p:txBody>
      </p:sp>
    </p:spTree>
    <p:extLst>
      <p:ext uri="{BB962C8B-B14F-4D97-AF65-F5344CB8AC3E}">
        <p14:creationId xmlns:p14="http://schemas.microsoft.com/office/powerpoint/2010/main" val="570352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8</a:t>
            </a:fld>
            <a:endParaRPr lang="en-US" dirty="0"/>
          </a:p>
        </p:txBody>
      </p:sp>
    </p:spTree>
    <p:extLst>
      <p:ext uri="{BB962C8B-B14F-4D97-AF65-F5344CB8AC3E}">
        <p14:creationId xmlns:p14="http://schemas.microsoft.com/office/powerpoint/2010/main" val="855640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Institution or Department</a:t>
            </a:r>
          </a:p>
          <a:p>
            <a:r>
              <a:rPr lang="en-US" dirty="0"/>
              <a:t>• Core purposes or aspirations </a:t>
            </a:r>
          </a:p>
          <a:p>
            <a:r>
              <a:rPr lang="en-US" dirty="0"/>
              <a:t>• Critical values or principles </a:t>
            </a:r>
          </a:p>
          <a:p>
            <a:r>
              <a:rPr lang="en-US" dirty="0"/>
              <a:t>• A problem to be addressed </a:t>
            </a:r>
          </a:p>
          <a:p>
            <a:r>
              <a:rPr lang="en-US" dirty="0"/>
              <a:t>• Consistent practices </a:t>
            </a:r>
          </a:p>
          <a:p>
            <a:r>
              <a:rPr lang="en-US" dirty="0"/>
              <a:t>• Organizational climate, culture, morale </a:t>
            </a:r>
          </a:p>
          <a:p>
            <a:r>
              <a:rPr lang="en-US" dirty="0"/>
              <a:t>• Critical regulations or policies </a:t>
            </a:r>
          </a:p>
          <a:p>
            <a:r>
              <a:rPr lang="en-US" dirty="0"/>
              <a:t>• Fair and equitable treatment </a:t>
            </a:r>
          </a:p>
          <a:p>
            <a:r>
              <a:rPr lang="en-US" dirty="0"/>
              <a:t>• Recognition for contributions </a:t>
            </a:r>
          </a:p>
          <a:p>
            <a:r>
              <a:rPr lang="en-US" dirty="0"/>
              <a:t>• Personal and professional standards and practices </a:t>
            </a:r>
          </a:p>
          <a:p>
            <a:endParaRPr lang="en-US" dirty="0"/>
          </a:p>
          <a:p>
            <a:r>
              <a:rPr lang="en-US" dirty="0"/>
              <a:t>For Other Individuals Involved: </a:t>
            </a:r>
          </a:p>
          <a:p>
            <a:r>
              <a:rPr lang="en-US" dirty="0"/>
              <a:t>• Resources </a:t>
            </a:r>
          </a:p>
          <a:p>
            <a:r>
              <a:rPr lang="en-US" dirty="0"/>
              <a:t>• Status </a:t>
            </a:r>
          </a:p>
          <a:p>
            <a:r>
              <a:rPr lang="en-US" dirty="0"/>
              <a:t>• Pride </a:t>
            </a:r>
          </a:p>
          <a:p>
            <a:r>
              <a:rPr lang="en-US" dirty="0"/>
              <a:t>• Recognition </a:t>
            </a:r>
          </a:p>
          <a:p>
            <a:endParaRPr lang="en-US" dirty="0"/>
          </a:p>
          <a:p>
            <a:r>
              <a:rPr lang="en-US" dirty="0"/>
              <a:t>For you as a Leader: </a:t>
            </a:r>
          </a:p>
          <a:p>
            <a:r>
              <a:rPr lang="en-US" dirty="0"/>
              <a:t>• Clarifying your role as leader </a:t>
            </a:r>
          </a:p>
          <a:p>
            <a:r>
              <a:rPr lang="en-US" dirty="0"/>
              <a:t>• Establishing your “voice” </a:t>
            </a:r>
          </a:p>
          <a:p>
            <a:r>
              <a:rPr lang="en-US" dirty="0"/>
              <a:t>• Upholding personal values or principles </a:t>
            </a:r>
          </a:p>
          <a:p>
            <a:r>
              <a:rPr lang="en-US" dirty="0"/>
              <a:t>• Setting or maintaining a precedent </a:t>
            </a:r>
          </a:p>
          <a:p>
            <a:r>
              <a:rPr lang="en-US" dirty="0"/>
              <a:t>• Your credibility </a:t>
            </a:r>
          </a:p>
          <a:p>
            <a:r>
              <a:rPr lang="en-US" dirty="0"/>
              <a:t>• Defining your personal/leadership style </a:t>
            </a:r>
          </a:p>
          <a:p>
            <a:r>
              <a:rPr lang="en-US" dirty="0"/>
              <a:t>• Demonstrating consistency in how you treat colleagues, students, or problems </a:t>
            </a:r>
          </a:p>
        </p:txBody>
      </p:sp>
      <p:sp>
        <p:nvSpPr>
          <p:cNvPr id="4" name="Slide Number Placeholder 3"/>
          <p:cNvSpPr>
            <a:spLocks noGrp="1"/>
          </p:cNvSpPr>
          <p:nvPr>
            <p:ph type="sldNum" sz="quarter" idx="5"/>
          </p:nvPr>
        </p:nvSpPr>
        <p:spPr/>
        <p:txBody>
          <a:bodyPr/>
          <a:lstStyle/>
          <a:p>
            <a:fld id="{72AE732A-A94D-7948-AC8A-EA6E2776516F}" type="slidenum">
              <a:rPr lang="en-US" smtClean="0"/>
              <a:t>9</a:t>
            </a:fld>
            <a:endParaRPr lang="en-US" dirty="0"/>
          </a:p>
        </p:txBody>
      </p:sp>
    </p:spTree>
    <p:extLst>
      <p:ext uri="{BB962C8B-B14F-4D97-AF65-F5344CB8AC3E}">
        <p14:creationId xmlns:p14="http://schemas.microsoft.com/office/powerpoint/2010/main" val="3993146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10</a:t>
            </a:fld>
            <a:endParaRPr lang="en-US" dirty="0"/>
          </a:p>
        </p:txBody>
      </p:sp>
    </p:spTree>
    <p:extLst>
      <p:ext uri="{BB962C8B-B14F-4D97-AF65-F5344CB8AC3E}">
        <p14:creationId xmlns:p14="http://schemas.microsoft.com/office/powerpoint/2010/main" val="3725768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What exactly do you hope to accomplish?</a:t>
            </a:r>
          </a:p>
          <a:p>
            <a:endParaRPr lang="en-US" dirty="0"/>
          </a:p>
        </p:txBody>
      </p:sp>
      <p:sp>
        <p:nvSpPr>
          <p:cNvPr id="4" name="Slide Number Placeholder 3"/>
          <p:cNvSpPr>
            <a:spLocks noGrp="1"/>
          </p:cNvSpPr>
          <p:nvPr>
            <p:ph type="sldNum" sz="quarter" idx="5"/>
          </p:nvPr>
        </p:nvSpPr>
        <p:spPr/>
        <p:txBody>
          <a:bodyPr/>
          <a:lstStyle/>
          <a:p>
            <a:fld id="{72AE732A-A94D-7948-AC8A-EA6E2776516F}" type="slidenum">
              <a:rPr lang="en-US" smtClean="0"/>
              <a:t>11</a:t>
            </a:fld>
            <a:endParaRPr lang="en-US" dirty="0"/>
          </a:p>
        </p:txBody>
      </p:sp>
    </p:spTree>
    <p:extLst>
      <p:ext uri="{BB962C8B-B14F-4D97-AF65-F5344CB8AC3E}">
        <p14:creationId xmlns:p14="http://schemas.microsoft.com/office/powerpoint/2010/main" val="3339400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9862"/>
            <a:ext cx="6400800" cy="1102519"/>
          </a:xfrm>
        </p:spPr>
        <p:txBody>
          <a:bodyPr/>
          <a:lstStyle>
            <a:lvl1pPr algn="l">
              <a:lnSpc>
                <a:spcPct val="90000"/>
              </a:lnSpc>
              <a:defRPr b="1" i="0">
                <a:solidFill>
                  <a:schemeClr val="accent1"/>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1371600" y="2049548"/>
            <a:ext cx="6400800" cy="483717"/>
          </a:xfr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p:nvSpPr>
        <p:spPr>
          <a:xfrm>
            <a:off x="0" y="3828151"/>
            <a:ext cx="9144000" cy="1315350"/>
          </a:xfrm>
          <a:prstGeom prst="rect">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descr="PSUrev_sht285.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532" y="2475539"/>
            <a:ext cx="1895079" cy="1092287"/>
          </a:xfrm>
          <a:prstGeom prst="rect">
            <a:avLst/>
          </a:prstGeom>
        </p:spPr>
      </p:pic>
      <p:sp>
        <p:nvSpPr>
          <p:cNvPr id="12" name="Text Placeholder 6"/>
          <p:cNvSpPr>
            <a:spLocks noGrp="1"/>
          </p:cNvSpPr>
          <p:nvPr>
            <p:ph type="body" sz="quarter" idx="11"/>
          </p:nvPr>
        </p:nvSpPr>
        <p:spPr>
          <a:xfrm>
            <a:off x="1371600" y="3947333"/>
            <a:ext cx="6280150" cy="397669"/>
          </a:xfrm>
        </p:spPr>
        <p:txBody>
          <a:bodyPr>
            <a:normAutofit/>
          </a:bodyPr>
          <a:lstStyle>
            <a:lvl1pPr marL="0" indent="0">
              <a:buNone/>
              <a:defRPr sz="1800" cap="all">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38488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0648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8657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239022"/>
          </a:xfrm>
        </p:spPr>
        <p:txBody>
          <a:bodyPr vert="eaVert">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a:xfrm>
            <a:off x="457200" y="205980"/>
            <a:ext cx="6019800" cy="42390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476892"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658840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9862"/>
            <a:ext cx="6400800" cy="1102519"/>
          </a:xfrm>
        </p:spPr>
        <p:txBody>
          <a:bodyPr/>
          <a:lstStyle>
            <a:lvl1pPr algn="l">
              <a:lnSpc>
                <a:spcPct val="90000"/>
              </a:lnSpc>
              <a:defRPr b="1" i="0">
                <a:solidFill>
                  <a:schemeClr val="accent1"/>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1371600" y="2049548"/>
            <a:ext cx="6400800" cy="483717"/>
          </a:xfr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p:nvSpPr>
        <p:spPr>
          <a:xfrm>
            <a:off x="0" y="3828151"/>
            <a:ext cx="9144000" cy="1315350"/>
          </a:xfrm>
          <a:prstGeom prst="rect">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latin typeface="Franklin Gothic Book"/>
            </a:endParaRPr>
          </a:p>
        </p:txBody>
      </p:sp>
      <p:sp>
        <p:nvSpPr>
          <p:cNvPr id="12" name="Text Placeholder 6"/>
          <p:cNvSpPr>
            <a:spLocks noGrp="1"/>
          </p:cNvSpPr>
          <p:nvPr>
            <p:ph type="body" sz="quarter" idx="11"/>
          </p:nvPr>
        </p:nvSpPr>
        <p:spPr>
          <a:xfrm>
            <a:off x="1371600" y="3947333"/>
            <a:ext cx="6280150" cy="397669"/>
          </a:xfrm>
        </p:spPr>
        <p:txBody>
          <a:bodyPr>
            <a:normAutofit/>
          </a:bodyPr>
          <a:lstStyle>
            <a:lvl1pPr marL="0" indent="0">
              <a:buNone/>
              <a:defRPr sz="1800" cap="all">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384883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597474" y="4728648"/>
            <a:ext cx="64994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609960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43359"/>
            <a:ext cx="7772400" cy="1021556"/>
          </a:xfrm>
        </p:spPr>
        <p:txBody>
          <a:bodyPr anchor="t"/>
          <a:lstStyle>
            <a:lvl1pPr algn="l">
              <a:defRPr sz="4000" b="1" cap="all">
                <a:latin typeface="Rockwell"/>
                <a:cs typeface="Rockwell"/>
              </a:defRPr>
            </a:lvl1pPr>
          </a:lstStyle>
          <a:p>
            <a:r>
              <a:rPr lang="en-US"/>
              <a:t>Click to edit Master title style</a:t>
            </a:r>
          </a:p>
        </p:txBody>
      </p:sp>
      <p:sp>
        <p:nvSpPr>
          <p:cNvPr id="3" name="Text Placeholder 2"/>
          <p:cNvSpPr>
            <a:spLocks noGrp="1"/>
          </p:cNvSpPr>
          <p:nvPr>
            <p:ph type="body" idx="1"/>
          </p:nvPr>
        </p:nvSpPr>
        <p:spPr>
          <a:xfrm>
            <a:off x="722313" y="1718218"/>
            <a:ext cx="7772400" cy="1125140"/>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5"/>
          <p:cNvSpPr>
            <a:spLocks noGrp="1"/>
          </p:cNvSpPr>
          <p:nvPr>
            <p:ph type="ftr" sz="quarter" idx="3"/>
          </p:nvPr>
        </p:nvSpPr>
        <p:spPr>
          <a:xfrm>
            <a:off x="1780934" y="4728648"/>
            <a:ext cx="64825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751801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sz="half" idx="1"/>
          </p:nvPr>
        </p:nvSpPr>
        <p:spPr>
          <a:xfrm>
            <a:off x="457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3"/>
          </p:nvPr>
        </p:nvSpPr>
        <p:spPr>
          <a:xfrm>
            <a:off x="1780934" y="4728648"/>
            <a:ext cx="6409159"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872286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8"/>
            <a:ext cx="4040188"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0"/>
          </p:nvPr>
        </p:nvSpPr>
        <p:spPr>
          <a:xfrm>
            <a:off x="1780930" y="4728648"/>
            <a:ext cx="63978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3779621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Footer Placeholder 5"/>
          <p:cNvSpPr>
            <a:spLocks noGrp="1"/>
          </p:cNvSpPr>
          <p:nvPr>
            <p:ph type="ftr" sz="quarter" idx="3"/>
          </p:nvPr>
        </p:nvSpPr>
        <p:spPr>
          <a:xfrm>
            <a:off x="1780934" y="4728648"/>
            <a:ext cx="6516403"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927082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3"/>
          </p:nvPr>
        </p:nvSpPr>
        <p:spPr>
          <a:xfrm>
            <a:off x="1780934" y="4728648"/>
            <a:ext cx="65841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871012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i="0">
                <a:latin typeface="Rockwell"/>
                <a:cs typeface="Rockwell"/>
              </a:defRPr>
            </a:lvl1pPr>
          </a:lstStyle>
          <a:p>
            <a:r>
              <a:rPr lang="en-US"/>
              <a:t>Click to edit Master title style</a:t>
            </a:r>
          </a:p>
        </p:txBody>
      </p:sp>
      <p:sp>
        <p:nvSpPr>
          <p:cNvPr id="3" name="Content Placeholder 2"/>
          <p:cNvSpPr>
            <a:spLocks noGrp="1"/>
          </p:cNvSpPr>
          <p:nvPr>
            <p:ph idx="1"/>
          </p:nvPr>
        </p:nvSpPr>
        <p:spPr>
          <a:xfrm>
            <a:off x="3575050" y="204790"/>
            <a:ext cx="5111750" cy="4222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7"/>
            <a:ext cx="3008313" cy="33513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6010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77071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4994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1609960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4453"/>
            <a:ext cx="5486400" cy="425054"/>
          </a:xfrm>
        </p:spPr>
        <p:txBody>
          <a:bodyPr anchor="b"/>
          <a:lstStyle>
            <a:lvl1pPr algn="l">
              <a:defRPr sz="2000" b="1" i="0">
                <a:latin typeface="Rockwell"/>
                <a:cs typeface="Rockwell"/>
              </a:defRPr>
            </a:lvl1pPr>
          </a:lstStyle>
          <a:p>
            <a:r>
              <a:rPr lang="en-US"/>
              <a:t>Click to edit Master title style</a:t>
            </a:r>
          </a:p>
        </p:txBody>
      </p:sp>
      <p:sp>
        <p:nvSpPr>
          <p:cNvPr id="3" name="Picture Placeholder 2"/>
          <p:cNvSpPr>
            <a:spLocks noGrp="1"/>
          </p:cNvSpPr>
          <p:nvPr>
            <p:ph type="pic" idx="1"/>
          </p:nvPr>
        </p:nvSpPr>
        <p:spPr>
          <a:xfrm>
            <a:off x="1792288" y="338354"/>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3849509"/>
            <a:ext cx="5486400" cy="5319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4712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307520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0648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86570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239022"/>
          </a:xfrm>
        </p:spPr>
        <p:txBody>
          <a:bodyPr vert="eaVert">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a:xfrm>
            <a:off x="457200" y="205980"/>
            <a:ext cx="6019800" cy="42390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476892"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65884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43359"/>
            <a:ext cx="7772400" cy="1021556"/>
          </a:xfrm>
        </p:spPr>
        <p:txBody>
          <a:bodyPr anchor="t"/>
          <a:lstStyle>
            <a:lvl1pPr algn="l">
              <a:defRPr sz="4000" b="1" cap="all">
                <a:latin typeface="Rockwell"/>
                <a:cs typeface="Rockwell"/>
              </a:defRPr>
            </a:lvl1pPr>
          </a:lstStyle>
          <a:p>
            <a:r>
              <a:rPr lang="en-US"/>
              <a:t>Click to edit Master title style</a:t>
            </a:r>
          </a:p>
        </p:txBody>
      </p:sp>
      <p:sp>
        <p:nvSpPr>
          <p:cNvPr id="3" name="Text Placeholder 2"/>
          <p:cNvSpPr>
            <a:spLocks noGrp="1"/>
          </p:cNvSpPr>
          <p:nvPr>
            <p:ph type="body" idx="1"/>
          </p:nvPr>
        </p:nvSpPr>
        <p:spPr>
          <a:xfrm>
            <a:off x="722313" y="1718218"/>
            <a:ext cx="7772400" cy="1125140"/>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5"/>
          <p:cNvSpPr>
            <a:spLocks noGrp="1"/>
          </p:cNvSpPr>
          <p:nvPr>
            <p:ph type="ftr" sz="quarter" idx="3"/>
          </p:nvPr>
        </p:nvSpPr>
        <p:spPr>
          <a:xfrm>
            <a:off x="1780934" y="4728648"/>
            <a:ext cx="64825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75180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sz="half" idx="1"/>
          </p:nvPr>
        </p:nvSpPr>
        <p:spPr>
          <a:xfrm>
            <a:off x="457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3"/>
          </p:nvPr>
        </p:nvSpPr>
        <p:spPr>
          <a:xfrm>
            <a:off x="1780934" y="4728648"/>
            <a:ext cx="6409159"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187228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8"/>
            <a:ext cx="4040188"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0"/>
          </p:nvPr>
        </p:nvSpPr>
        <p:spPr>
          <a:xfrm>
            <a:off x="1780930" y="4728648"/>
            <a:ext cx="63978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377962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Footer Placeholder 5"/>
          <p:cNvSpPr>
            <a:spLocks noGrp="1"/>
          </p:cNvSpPr>
          <p:nvPr>
            <p:ph type="ftr" sz="quarter" idx="3"/>
          </p:nvPr>
        </p:nvSpPr>
        <p:spPr>
          <a:xfrm>
            <a:off x="1780934" y="4728648"/>
            <a:ext cx="6516403"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92708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3"/>
          </p:nvPr>
        </p:nvSpPr>
        <p:spPr>
          <a:xfrm>
            <a:off x="1780934" y="4728648"/>
            <a:ext cx="65841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187101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i="0">
                <a:latin typeface="Rockwell"/>
                <a:cs typeface="Rockwell"/>
              </a:defRPr>
            </a:lvl1pPr>
          </a:lstStyle>
          <a:p>
            <a:r>
              <a:rPr lang="en-US"/>
              <a:t>Click to edit Master title style</a:t>
            </a:r>
          </a:p>
        </p:txBody>
      </p:sp>
      <p:sp>
        <p:nvSpPr>
          <p:cNvPr id="3" name="Content Placeholder 2"/>
          <p:cNvSpPr>
            <a:spLocks noGrp="1"/>
          </p:cNvSpPr>
          <p:nvPr>
            <p:ph idx="1"/>
          </p:nvPr>
        </p:nvSpPr>
        <p:spPr>
          <a:xfrm>
            <a:off x="3575050" y="204790"/>
            <a:ext cx="5111750" cy="4222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7"/>
            <a:ext cx="3008313" cy="33513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6010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770715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4453"/>
            <a:ext cx="5486400" cy="425054"/>
          </a:xfrm>
        </p:spPr>
        <p:txBody>
          <a:bodyPr anchor="b"/>
          <a:lstStyle>
            <a:lvl1pPr algn="l">
              <a:defRPr sz="2000" b="1" i="0">
                <a:latin typeface="Rockwell"/>
                <a:cs typeface="Rockwell"/>
              </a:defRPr>
            </a:lvl1pPr>
          </a:lstStyle>
          <a:p>
            <a:r>
              <a:rPr lang="en-US"/>
              <a:t>Click to edit Master title style</a:t>
            </a:r>
          </a:p>
        </p:txBody>
      </p:sp>
      <p:sp>
        <p:nvSpPr>
          <p:cNvPr id="3" name="Picture Placeholder 2"/>
          <p:cNvSpPr>
            <a:spLocks noGrp="1"/>
          </p:cNvSpPr>
          <p:nvPr>
            <p:ph type="pic" idx="1"/>
          </p:nvPr>
        </p:nvSpPr>
        <p:spPr>
          <a:xfrm>
            <a:off x="1792288" y="338354"/>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3849509"/>
            <a:ext cx="5486400" cy="5319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4712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30752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164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0" y="4593687"/>
            <a:ext cx="9144000" cy="54981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100" dirty="0"/>
          </a:p>
        </p:txBody>
      </p:sp>
    </p:spTree>
    <p:extLst>
      <p:ext uri="{BB962C8B-B14F-4D97-AF65-F5344CB8AC3E}">
        <p14:creationId xmlns:p14="http://schemas.microsoft.com/office/powerpoint/2010/main" val="11725637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457200" rtl="0" eaLnBrk="1" latinLnBrk="0" hangingPunct="1">
        <a:spcBef>
          <a:spcPct val="0"/>
        </a:spcBef>
        <a:buNone/>
        <a:defRPr sz="4200" b="1" i="0" kern="1200">
          <a:solidFill>
            <a:schemeClr val="accent1"/>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164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0" y="4593687"/>
            <a:ext cx="9144000" cy="54981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100" dirty="0">
              <a:solidFill>
                <a:prstClr val="white"/>
              </a:solidFill>
              <a:latin typeface="Franklin Gothic Book"/>
            </a:endParaRPr>
          </a:p>
        </p:txBody>
      </p:sp>
      <p:pic>
        <p:nvPicPr>
          <p:cNvPr id="16" name="Picture 15" descr="PSLH.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37688" y="4593687"/>
            <a:ext cx="606312" cy="549815"/>
          </a:xfrm>
          <a:prstGeom prst="rect">
            <a:avLst/>
          </a:prstGeom>
        </p:spPr>
      </p:pic>
      <p:pic>
        <p:nvPicPr>
          <p:cNvPr id="9" name="Picture 8" descr="PSLH.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37688" y="4593687"/>
            <a:ext cx="606312" cy="549815"/>
          </a:xfrm>
          <a:prstGeom prst="rect">
            <a:avLst/>
          </a:prstGeom>
        </p:spPr>
      </p:pic>
      <p:pic>
        <p:nvPicPr>
          <p:cNvPr id="10" name="Picture 9" descr="PSUrev_sht285.ai"/>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457200" y="4549270"/>
            <a:ext cx="1087967" cy="594230"/>
          </a:xfrm>
          <a:prstGeom prst="rect">
            <a:avLst/>
          </a:prstGeom>
        </p:spPr>
      </p:pic>
      <p:sp>
        <p:nvSpPr>
          <p:cNvPr id="6" name="Footer Placeholder 5"/>
          <p:cNvSpPr>
            <a:spLocks noGrp="1"/>
          </p:cNvSpPr>
          <p:nvPr>
            <p:ph type="ftr" sz="quarter" idx="3"/>
          </p:nvPr>
        </p:nvSpPr>
        <p:spPr>
          <a:xfrm>
            <a:off x="1576310" y="4728648"/>
            <a:ext cx="6352715"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17256379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dt="0"/>
  <p:txStyles>
    <p:titleStyle>
      <a:lvl1pPr algn="l" defTabSz="457200" rtl="0" eaLnBrk="1" latinLnBrk="0" hangingPunct="1">
        <a:spcBef>
          <a:spcPct val="0"/>
        </a:spcBef>
        <a:buNone/>
        <a:defRPr sz="4200" b="1" i="0" kern="1200">
          <a:solidFill>
            <a:schemeClr val="accent1"/>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454" y="409433"/>
            <a:ext cx="8141870" cy="1514901"/>
          </a:xfrm>
        </p:spPr>
        <p:txBody>
          <a:bodyPr>
            <a:noAutofit/>
          </a:bodyPr>
          <a:lstStyle/>
          <a:p>
            <a:pPr algn="ctr">
              <a:lnSpc>
                <a:spcPct val="100000"/>
              </a:lnSpc>
            </a:pPr>
            <a:br>
              <a:rPr lang="en-US" sz="4000" dirty="0"/>
            </a:br>
            <a:r>
              <a:rPr lang="en-US" sz="4000" dirty="0"/>
              <a:t>An </a:t>
            </a:r>
            <a:r>
              <a:rPr lang="en-US" sz="3600" dirty="0"/>
              <a:t>Overview of Academic Leadership</a:t>
            </a:r>
            <a:endParaRPr lang="en-US" sz="4000" dirty="0"/>
          </a:p>
        </p:txBody>
      </p:sp>
      <p:sp>
        <p:nvSpPr>
          <p:cNvPr id="3" name="Subtitle 2"/>
          <p:cNvSpPr>
            <a:spLocks noGrp="1"/>
          </p:cNvSpPr>
          <p:nvPr>
            <p:ph type="subTitle" idx="1"/>
          </p:nvPr>
        </p:nvSpPr>
        <p:spPr>
          <a:xfrm>
            <a:off x="0" y="1924334"/>
            <a:ext cx="9143999" cy="1780246"/>
          </a:xfrm>
        </p:spPr>
        <p:txBody>
          <a:bodyPr>
            <a:noAutofit/>
          </a:bodyPr>
          <a:lstStyle/>
          <a:p>
            <a:pPr algn="ctr">
              <a:spcBef>
                <a:spcPts val="0"/>
              </a:spcBef>
            </a:pPr>
            <a:endParaRPr lang="en-US" sz="1800" dirty="0"/>
          </a:p>
          <a:p>
            <a:pPr algn="ctr">
              <a:spcBef>
                <a:spcPts val="0"/>
              </a:spcBef>
            </a:pPr>
            <a:r>
              <a:rPr lang="en-US" sz="2400" dirty="0"/>
              <a:t>Dr. Kathleen Bieschke</a:t>
            </a:r>
          </a:p>
          <a:p>
            <a:pPr algn="ctr">
              <a:spcBef>
                <a:spcPts val="0"/>
              </a:spcBef>
            </a:pPr>
            <a:r>
              <a:rPr lang="en-US" sz="2400" dirty="0"/>
              <a:t>Vice Provost for Faculty Affairs</a:t>
            </a:r>
          </a:p>
          <a:p>
            <a:pPr algn="ctr">
              <a:spcBef>
                <a:spcPts val="0"/>
              </a:spcBef>
            </a:pPr>
            <a:r>
              <a:rPr lang="en-US" sz="2400" dirty="0"/>
              <a:t>Tuesday, September 28, 2021</a:t>
            </a:r>
            <a:br>
              <a:rPr lang="en-US" sz="2000" dirty="0"/>
            </a:br>
            <a:br>
              <a:rPr lang="en-US" sz="1800" b="1" dirty="0"/>
            </a:br>
            <a:endParaRPr lang="en-US" sz="1800" b="1" dirty="0"/>
          </a:p>
        </p:txBody>
      </p:sp>
      <p:sp>
        <p:nvSpPr>
          <p:cNvPr id="5" name="Text Placeholder 3"/>
          <p:cNvSpPr>
            <a:spLocks noGrp="1"/>
          </p:cNvSpPr>
          <p:nvPr>
            <p:ph type="body" sz="quarter" idx="11"/>
          </p:nvPr>
        </p:nvSpPr>
        <p:spPr>
          <a:xfrm>
            <a:off x="2627085" y="4107543"/>
            <a:ext cx="5950858" cy="725714"/>
          </a:xfrm>
        </p:spPr>
        <p:txBody>
          <a:bodyPr>
            <a:normAutofit/>
          </a:bodyPr>
          <a:lstStyle/>
          <a:p>
            <a:r>
              <a:rPr lang="en-US" dirty="0"/>
              <a:t>Office of the Vice provost for faculty affairs</a:t>
            </a:r>
          </a:p>
        </p:txBody>
      </p:sp>
      <p:pic>
        <p:nvPicPr>
          <p:cNvPr id="6" name="Picture 5"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82" y="4036164"/>
            <a:ext cx="2170243" cy="684460"/>
          </a:xfrm>
          <a:prstGeom prst="rect">
            <a:avLst/>
          </a:prstGeom>
        </p:spPr>
      </p:pic>
    </p:spTree>
    <p:extLst>
      <p:ext uri="{BB962C8B-B14F-4D97-AF65-F5344CB8AC3E}">
        <p14:creationId xmlns:p14="http://schemas.microsoft.com/office/powerpoint/2010/main" val="6383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44F8E-9373-44F2-BF18-F77F46043165}"/>
              </a:ext>
            </a:extLst>
          </p:cNvPr>
          <p:cNvSpPr>
            <a:spLocks noGrp="1"/>
          </p:cNvSpPr>
          <p:nvPr>
            <p:ph type="title"/>
          </p:nvPr>
        </p:nvSpPr>
        <p:spPr>
          <a:xfrm>
            <a:off x="457200" y="205979"/>
            <a:ext cx="8229600" cy="629987"/>
          </a:xfrm>
        </p:spPr>
        <p:txBody>
          <a:bodyPr>
            <a:noAutofit/>
          </a:bodyPr>
          <a:lstStyle/>
          <a:p>
            <a:r>
              <a:rPr lang="en-US" sz="3200" dirty="0">
                <a:solidFill>
                  <a:srgbClr val="002060"/>
                </a:solidFill>
              </a:rPr>
              <a:t>2</a:t>
            </a:r>
            <a:r>
              <a:rPr lang="en-US" sz="3200" dirty="0"/>
              <a:t>. Define the Audience(s)</a:t>
            </a:r>
          </a:p>
        </p:txBody>
      </p:sp>
      <p:sp>
        <p:nvSpPr>
          <p:cNvPr id="3" name="Content Placeholder 2">
            <a:extLst>
              <a:ext uri="{FF2B5EF4-FFF2-40B4-BE49-F238E27FC236}">
                <a16:creationId xmlns:a16="http://schemas.microsoft.com/office/drawing/2014/main" id="{1451F3C1-2304-4FD0-A163-5F90BF9AEA61}"/>
              </a:ext>
            </a:extLst>
          </p:cNvPr>
          <p:cNvSpPr>
            <a:spLocks noGrp="1"/>
          </p:cNvSpPr>
          <p:nvPr>
            <p:ph idx="1"/>
          </p:nvPr>
        </p:nvSpPr>
        <p:spPr>
          <a:xfrm>
            <a:off x="457200" y="835966"/>
            <a:ext cx="8229600" cy="3528497"/>
          </a:xfrm>
        </p:spPr>
        <p:txBody>
          <a:bodyPr>
            <a:normAutofit fontScale="55000" lnSpcReduction="20000"/>
          </a:bodyPr>
          <a:lstStyle/>
          <a:p>
            <a:pPr marL="0" indent="0">
              <a:buNone/>
            </a:pPr>
            <a:r>
              <a:rPr lang="en-US" sz="3600" dirty="0">
                <a:solidFill>
                  <a:schemeClr val="tx1"/>
                </a:solidFill>
              </a:rPr>
              <a:t>Who needs to hear from you and why?</a:t>
            </a:r>
            <a:endParaRPr lang="en-US" sz="3600" b="1" dirty="0">
              <a:solidFill>
                <a:schemeClr val="tx1"/>
              </a:solidFill>
            </a:endParaRPr>
          </a:p>
          <a:p>
            <a:pPr lvl="1"/>
            <a:r>
              <a:rPr lang="en-US" sz="3600" b="1" dirty="0">
                <a:solidFill>
                  <a:srgbClr val="002060"/>
                </a:solidFill>
              </a:rPr>
              <a:t>A specific individual/individuals</a:t>
            </a:r>
          </a:p>
          <a:p>
            <a:pPr lvl="1"/>
            <a:r>
              <a:rPr lang="en-US" sz="3600" b="1" dirty="0">
                <a:solidFill>
                  <a:srgbClr val="002060"/>
                </a:solidFill>
              </a:rPr>
              <a:t>Who else would you inform?</a:t>
            </a:r>
          </a:p>
          <a:p>
            <a:pPr lvl="2"/>
            <a:r>
              <a:rPr lang="en-US" sz="3600" dirty="0">
                <a:solidFill>
                  <a:schemeClr val="tx1"/>
                </a:solidFill>
              </a:rPr>
              <a:t>Committee?</a:t>
            </a:r>
          </a:p>
          <a:p>
            <a:pPr lvl="2"/>
            <a:r>
              <a:rPr lang="en-US" sz="3600" dirty="0">
                <a:solidFill>
                  <a:schemeClr val="tx1"/>
                </a:solidFill>
              </a:rPr>
              <a:t>Administrators?</a:t>
            </a:r>
          </a:p>
          <a:p>
            <a:pPr lvl="2"/>
            <a:r>
              <a:rPr lang="en-US" sz="3600" dirty="0">
                <a:solidFill>
                  <a:schemeClr val="tx1"/>
                </a:solidFill>
              </a:rPr>
              <a:t>Senior colleague(s)</a:t>
            </a:r>
          </a:p>
          <a:p>
            <a:pPr lvl="2"/>
            <a:r>
              <a:rPr lang="en-US" sz="3600" dirty="0">
                <a:solidFill>
                  <a:schemeClr val="tx1"/>
                </a:solidFill>
              </a:rPr>
              <a:t>Students?</a:t>
            </a:r>
          </a:p>
          <a:p>
            <a:pPr lvl="2"/>
            <a:r>
              <a:rPr lang="en-US" sz="3600" dirty="0">
                <a:solidFill>
                  <a:schemeClr val="tx1"/>
                </a:solidFill>
              </a:rPr>
              <a:t>Alumni</a:t>
            </a:r>
          </a:p>
          <a:p>
            <a:pPr lvl="2"/>
            <a:r>
              <a:rPr lang="en-US" sz="3600" dirty="0">
                <a:solidFill>
                  <a:schemeClr val="tx1"/>
                </a:solidFill>
              </a:rPr>
              <a:t>Members of advisory groups?</a:t>
            </a:r>
          </a:p>
          <a:p>
            <a:pPr lvl="2"/>
            <a:r>
              <a:rPr lang="en-US" sz="3600" dirty="0">
                <a:solidFill>
                  <a:schemeClr val="tx1"/>
                </a:solidFill>
              </a:rPr>
              <a:t>A friend, spouse, or confidant?</a:t>
            </a:r>
          </a:p>
          <a:p>
            <a:pPr lvl="1"/>
            <a:endParaRPr lang="en-US" sz="1500" dirty="0">
              <a:solidFill>
                <a:schemeClr val="tx1"/>
              </a:solidFill>
            </a:endParaRPr>
          </a:p>
          <a:p>
            <a:pPr marL="457200" lvl="1" indent="0" algn="r">
              <a:buNone/>
            </a:pPr>
            <a:r>
              <a:rPr lang="en-US" sz="2200" dirty="0">
                <a:solidFill>
                  <a:schemeClr val="tx1"/>
                </a:solidFill>
              </a:rPr>
              <a:t>Brent Ruben (2017)</a:t>
            </a:r>
          </a:p>
        </p:txBody>
      </p:sp>
      <p:sp>
        <p:nvSpPr>
          <p:cNvPr id="4" name="Footer Placeholder 3">
            <a:extLst>
              <a:ext uri="{FF2B5EF4-FFF2-40B4-BE49-F238E27FC236}">
                <a16:creationId xmlns:a16="http://schemas.microsoft.com/office/drawing/2014/main" id="{31F97027-E440-4A2C-B664-98EBB416D5B1}"/>
              </a:ext>
            </a:extLst>
          </p:cNvPr>
          <p:cNvSpPr>
            <a:spLocks noGrp="1"/>
          </p:cNvSpPr>
          <p:nvPr>
            <p:ph type="ftr" sz="quarter" idx="3"/>
          </p:nvPr>
        </p:nvSpPr>
        <p:spPr/>
        <p:txBody>
          <a:bodyPr/>
          <a:lstStyle/>
          <a:p>
            <a:r>
              <a:rPr lang="en-US" dirty="0"/>
              <a:t>Office of the vice provost for faculty affairs</a:t>
            </a:r>
          </a:p>
        </p:txBody>
      </p:sp>
      <p:pic>
        <p:nvPicPr>
          <p:cNvPr id="6" name="Picture 5" descr="PS_HOR_REV_CMYK_2C.eps">
            <a:extLst>
              <a:ext uri="{FF2B5EF4-FFF2-40B4-BE49-F238E27FC236}">
                <a16:creationId xmlns:a16="http://schemas.microsoft.com/office/drawing/2014/main" id="{EFBD6149-1E38-47CC-B66A-BBFE0485AF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Tree>
    <p:extLst>
      <p:ext uri="{BB962C8B-B14F-4D97-AF65-F5344CB8AC3E}">
        <p14:creationId xmlns:p14="http://schemas.microsoft.com/office/powerpoint/2010/main" val="642399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0DE3-4FDF-48F7-B846-EE5ADB4C23CD}"/>
              </a:ext>
            </a:extLst>
          </p:cNvPr>
          <p:cNvSpPr>
            <a:spLocks noGrp="1"/>
          </p:cNvSpPr>
          <p:nvPr>
            <p:ph type="title"/>
          </p:nvPr>
        </p:nvSpPr>
        <p:spPr>
          <a:xfrm>
            <a:off x="457200" y="205979"/>
            <a:ext cx="8229600" cy="698982"/>
          </a:xfrm>
        </p:spPr>
        <p:txBody>
          <a:bodyPr>
            <a:noAutofit/>
          </a:bodyPr>
          <a:lstStyle/>
          <a:p>
            <a:r>
              <a:rPr lang="en-US" sz="3000" dirty="0">
                <a:solidFill>
                  <a:srgbClr val="002060"/>
                </a:solidFill>
              </a:rPr>
              <a:t>3.</a:t>
            </a:r>
            <a:r>
              <a:rPr lang="en-US" sz="3000" dirty="0"/>
              <a:t> Clarify Goals </a:t>
            </a:r>
            <a:r>
              <a:rPr lang="en-US" sz="1400" dirty="0"/>
              <a:t>(Ruben, 2017)</a:t>
            </a:r>
            <a:endParaRPr lang="en-US" sz="3600" dirty="0"/>
          </a:p>
        </p:txBody>
      </p:sp>
      <p:sp>
        <p:nvSpPr>
          <p:cNvPr id="3" name="Content Placeholder 2">
            <a:extLst>
              <a:ext uri="{FF2B5EF4-FFF2-40B4-BE49-F238E27FC236}">
                <a16:creationId xmlns:a16="http://schemas.microsoft.com/office/drawing/2014/main" id="{F41399D6-28FF-4FAF-BD89-956D5A23E12B}"/>
              </a:ext>
            </a:extLst>
          </p:cNvPr>
          <p:cNvSpPr>
            <a:spLocks noGrp="1"/>
          </p:cNvSpPr>
          <p:nvPr>
            <p:ph sz="half" idx="1"/>
          </p:nvPr>
        </p:nvSpPr>
        <p:spPr>
          <a:xfrm>
            <a:off x="457200" y="973418"/>
            <a:ext cx="4038600" cy="3460039"/>
          </a:xfrm>
        </p:spPr>
        <p:txBody>
          <a:bodyPr>
            <a:noAutofit/>
          </a:bodyPr>
          <a:lstStyle/>
          <a:p>
            <a:r>
              <a:rPr lang="en-US" sz="1600" dirty="0">
                <a:solidFill>
                  <a:schemeClr val="tx1"/>
                </a:solidFill>
              </a:rPr>
              <a:t>Provide input? </a:t>
            </a:r>
          </a:p>
          <a:p>
            <a:r>
              <a:rPr lang="en-US" sz="1600" dirty="0">
                <a:solidFill>
                  <a:schemeClr val="tx1"/>
                </a:solidFill>
              </a:rPr>
              <a:t>Solicit input? </a:t>
            </a:r>
          </a:p>
          <a:p>
            <a:r>
              <a:rPr lang="en-US" sz="1600" dirty="0">
                <a:solidFill>
                  <a:schemeClr val="tx1"/>
                </a:solidFill>
              </a:rPr>
              <a:t>Clarify facts? </a:t>
            </a:r>
          </a:p>
          <a:p>
            <a:r>
              <a:rPr lang="en-US" sz="1600" dirty="0">
                <a:solidFill>
                  <a:schemeClr val="tx1"/>
                </a:solidFill>
              </a:rPr>
              <a:t>Provide evidence? </a:t>
            </a:r>
          </a:p>
          <a:p>
            <a:r>
              <a:rPr lang="en-US" sz="1600" dirty="0">
                <a:solidFill>
                  <a:schemeClr val="tx1"/>
                </a:solidFill>
              </a:rPr>
              <a:t>Demonstrate interest/concern? </a:t>
            </a:r>
          </a:p>
          <a:p>
            <a:r>
              <a:rPr lang="en-US" sz="1600" dirty="0">
                <a:solidFill>
                  <a:schemeClr val="tx1"/>
                </a:solidFill>
              </a:rPr>
              <a:t>Persuade or influence? </a:t>
            </a:r>
          </a:p>
          <a:p>
            <a:r>
              <a:rPr lang="en-US" sz="1600" dirty="0">
                <a:solidFill>
                  <a:schemeClr val="tx1"/>
                </a:solidFill>
              </a:rPr>
              <a:t>Demonstrate your expertise? </a:t>
            </a:r>
          </a:p>
          <a:p>
            <a:r>
              <a:rPr lang="en-US" sz="1600" dirty="0">
                <a:solidFill>
                  <a:schemeClr val="tx1"/>
                </a:solidFill>
              </a:rPr>
              <a:t>Assure that your position, reaction, perspective is clear? </a:t>
            </a:r>
          </a:p>
          <a:p>
            <a:r>
              <a:rPr lang="en-US" sz="1600" dirty="0">
                <a:solidFill>
                  <a:schemeClr val="tx1"/>
                </a:solidFill>
              </a:rPr>
              <a:t>Be on the record? </a:t>
            </a:r>
          </a:p>
          <a:p>
            <a:r>
              <a:rPr lang="en-US" sz="1600" dirty="0">
                <a:solidFill>
                  <a:schemeClr val="tx1"/>
                </a:solidFill>
              </a:rPr>
              <a:t>Others?</a:t>
            </a:r>
            <a:endParaRPr lang="en-US" sz="1600" dirty="0"/>
          </a:p>
        </p:txBody>
      </p:sp>
      <p:pic>
        <p:nvPicPr>
          <p:cNvPr id="7" name="Content Placeholder 6" descr="Three darts on bullseye">
            <a:extLst>
              <a:ext uri="{FF2B5EF4-FFF2-40B4-BE49-F238E27FC236}">
                <a16:creationId xmlns:a16="http://schemas.microsoft.com/office/drawing/2014/main" id="{62181AEE-42C2-48C5-9148-118ADC136B14}"/>
              </a:ext>
            </a:extLst>
          </p:cNvPr>
          <p:cNvPicPr>
            <a:picLocks noGrp="1" noChangeAspect="1"/>
          </p:cNvPicPr>
          <p:nvPr>
            <p:ph sz="half" idx="2"/>
          </p:nvPr>
        </p:nvPicPr>
        <p:blipFill>
          <a:blip r:embed="rId3"/>
          <a:stretch>
            <a:fillRect/>
          </a:stretch>
        </p:blipFill>
        <p:spPr>
          <a:xfrm>
            <a:off x="4648200" y="973418"/>
            <a:ext cx="4038600" cy="3184542"/>
          </a:xfrm>
        </p:spPr>
      </p:pic>
      <p:sp>
        <p:nvSpPr>
          <p:cNvPr id="5" name="Footer Placeholder 4">
            <a:extLst>
              <a:ext uri="{FF2B5EF4-FFF2-40B4-BE49-F238E27FC236}">
                <a16:creationId xmlns:a16="http://schemas.microsoft.com/office/drawing/2014/main" id="{E6C72AAF-8D8C-43F3-90F1-EE32032D678E}"/>
              </a:ext>
            </a:extLst>
          </p:cNvPr>
          <p:cNvSpPr>
            <a:spLocks noGrp="1"/>
          </p:cNvSpPr>
          <p:nvPr>
            <p:ph type="ftr" sz="quarter" idx="3"/>
          </p:nvPr>
        </p:nvSpPr>
        <p:spPr/>
        <p:txBody>
          <a:bodyPr/>
          <a:lstStyle/>
          <a:p>
            <a:r>
              <a:rPr lang="en-US" dirty="0"/>
              <a:t>Office of the vice provost for faculty affairs</a:t>
            </a:r>
          </a:p>
        </p:txBody>
      </p:sp>
      <p:pic>
        <p:nvPicPr>
          <p:cNvPr id="9" name="Picture 8" descr="PS_HOR_REV_CMYK_2C.eps">
            <a:extLst>
              <a:ext uri="{FF2B5EF4-FFF2-40B4-BE49-F238E27FC236}">
                <a16:creationId xmlns:a16="http://schemas.microsoft.com/office/drawing/2014/main" id="{0D3F94D3-C632-4BFB-8EE1-0DC047B080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Tree>
    <p:extLst>
      <p:ext uri="{BB962C8B-B14F-4D97-AF65-F5344CB8AC3E}">
        <p14:creationId xmlns:p14="http://schemas.microsoft.com/office/powerpoint/2010/main" val="3585908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44F8E-9373-44F2-BF18-F77F46043165}"/>
              </a:ext>
            </a:extLst>
          </p:cNvPr>
          <p:cNvSpPr>
            <a:spLocks noGrp="1"/>
          </p:cNvSpPr>
          <p:nvPr>
            <p:ph type="title"/>
          </p:nvPr>
        </p:nvSpPr>
        <p:spPr/>
        <p:txBody>
          <a:bodyPr>
            <a:noAutofit/>
          </a:bodyPr>
          <a:lstStyle/>
          <a:p>
            <a:r>
              <a:rPr lang="en-US" sz="3200" dirty="0">
                <a:solidFill>
                  <a:srgbClr val="002060"/>
                </a:solidFill>
              </a:rPr>
              <a:t>4. </a:t>
            </a:r>
            <a:r>
              <a:rPr lang="en-US" sz="3200" dirty="0"/>
              <a:t>Select and Implement a Plan of Action</a:t>
            </a:r>
          </a:p>
        </p:txBody>
      </p:sp>
      <p:sp>
        <p:nvSpPr>
          <p:cNvPr id="3" name="Content Placeholder 2">
            <a:extLst>
              <a:ext uri="{FF2B5EF4-FFF2-40B4-BE49-F238E27FC236}">
                <a16:creationId xmlns:a16="http://schemas.microsoft.com/office/drawing/2014/main" id="{1451F3C1-2304-4FD0-A163-5F90BF9AEA61}"/>
              </a:ext>
            </a:extLst>
          </p:cNvPr>
          <p:cNvSpPr>
            <a:spLocks noGrp="1"/>
          </p:cNvSpPr>
          <p:nvPr>
            <p:ph idx="1"/>
          </p:nvPr>
        </p:nvSpPr>
        <p:spPr/>
        <p:txBody>
          <a:bodyPr>
            <a:normAutofit fontScale="77500" lnSpcReduction="20000"/>
          </a:bodyPr>
          <a:lstStyle/>
          <a:p>
            <a:pPr marL="0" indent="0">
              <a:buNone/>
            </a:pPr>
            <a:r>
              <a:rPr lang="en-US" sz="2200" b="1" dirty="0">
                <a:solidFill>
                  <a:srgbClr val="002060"/>
                </a:solidFill>
              </a:rPr>
              <a:t>What action do you take, what is your timing, and why?</a:t>
            </a:r>
            <a:r>
              <a:rPr lang="en-US" sz="2200" b="1" dirty="0">
                <a:solidFill>
                  <a:schemeClr val="tx1"/>
                </a:solidFill>
              </a:rPr>
              <a:t> </a:t>
            </a:r>
          </a:p>
          <a:p>
            <a:r>
              <a:rPr lang="en-US" sz="2200" dirty="0">
                <a:solidFill>
                  <a:schemeClr val="tx1"/>
                </a:solidFill>
              </a:rPr>
              <a:t>Respond immediately, and if so what do you do?</a:t>
            </a:r>
          </a:p>
          <a:p>
            <a:r>
              <a:rPr lang="en-US" sz="2200" dirty="0">
                <a:solidFill>
                  <a:schemeClr val="tx1"/>
                </a:solidFill>
              </a:rPr>
              <a:t>Do nothing special </a:t>
            </a:r>
          </a:p>
          <a:p>
            <a:r>
              <a:rPr lang="en-US" sz="2200" dirty="0">
                <a:solidFill>
                  <a:schemeClr val="tx1"/>
                </a:solidFill>
              </a:rPr>
              <a:t>Think further about the situation </a:t>
            </a:r>
          </a:p>
          <a:p>
            <a:pPr marL="0" indent="0">
              <a:buNone/>
            </a:pPr>
            <a:r>
              <a:rPr lang="en-US" sz="2200" b="1" dirty="0">
                <a:solidFill>
                  <a:srgbClr val="002060"/>
                </a:solidFill>
              </a:rPr>
              <a:t>What is your message, and why? </a:t>
            </a:r>
          </a:p>
          <a:p>
            <a:r>
              <a:rPr lang="en-US" sz="2200" dirty="0">
                <a:solidFill>
                  <a:schemeClr val="tx1"/>
                </a:solidFill>
              </a:rPr>
              <a:t>Informative</a:t>
            </a:r>
          </a:p>
          <a:p>
            <a:r>
              <a:rPr lang="en-US" sz="2200" dirty="0">
                <a:solidFill>
                  <a:schemeClr val="tx1"/>
                </a:solidFill>
              </a:rPr>
              <a:t>Persuasive </a:t>
            </a:r>
          </a:p>
          <a:p>
            <a:pPr marL="0" indent="0">
              <a:buNone/>
            </a:pPr>
            <a:r>
              <a:rPr lang="en-US" sz="2200" b="1" dirty="0">
                <a:solidFill>
                  <a:srgbClr val="002060"/>
                </a:solidFill>
              </a:rPr>
              <a:t>What channel(s) do you use, and why? </a:t>
            </a:r>
          </a:p>
          <a:p>
            <a:r>
              <a:rPr lang="en-US" sz="2200" dirty="0">
                <a:solidFill>
                  <a:schemeClr val="tx1"/>
                </a:solidFill>
              </a:rPr>
              <a:t>One-on-one  </a:t>
            </a:r>
          </a:p>
          <a:p>
            <a:r>
              <a:rPr lang="en-US" sz="2200" dirty="0">
                <a:solidFill>
                  <a:schemeClr val="tx1"/>
                </a:solidFill>
              </a:rPr>
              <a:t>Group </a:t>
            </a:r>
          </a:p>
          <a:p>
            <a:r>
              <a:rPr lang="en-US" sz="2200" dirty="0">
                <a:solidFill>
                  <a:schemeClr val="tx1"/>
                </a:solidFill>
              </a:rPr>
              <a:t>Mediated </a:t>
            </a:r>
          </a:p>
          <a:p>
            <a:pPr marL="0" indent="0" algn="r">
              <a:buNone/>
            </a:pPr>
            <a:r>
              <a:rPr lang="en-US" sz="1500" dirty="0">
                <a:solidFill>
                  <a:schemeClr val="tx1"/>
                </a:solidFill>
              </a:rPr>
              <a:t>Brent Ruben (2017)</a:t>
            </a:r>
          </a:p>
        </p:txBody>
      </p:sp>
      <p:sp>
        <p:nvSpPr>
          <p:cNvPr id="4" name="Footer Placeholder 3">
            <a:extLst>
              <a:ext uri="{FF2B5EF4-FFF2-40B4-BE49-F238E27FC236}">
                <a16:creationId xmlns:a16="http://schemas.microsoft.com/office/drawing/2014/main" id="{31F97027-E440-4A2C-B664-98EBB416D5B1}"/>
              </a:ext>
            </a:extLst>
          </p:cNvPr>
          <p:cNvSpPr>
            <a:spLocks noGrp="1"/>
          </p:cNvSpPr>
          <p:nvPr>
            <p:ph type="ftr" sz="quarter" idx="3"/>
          </p:nvPr>
        </p:nvSpPr>
        <p:spPr>
          <a:xfrm>
            <a:off x="1798515" y="4728648"/>
            <a:ext cx="6499470" cy="273844"/>
          </a:xfrm>
        </p:spPr>
        <p:txBody>
          <a:bodyPr/>
          <a:lstStyle/>
          <a:p>
            <a:r>
              <a:rPr lang="en-US" dirty="0"/>
              <a:t>Office of the vice provost for faculty affairs</a:t>
            </a:r>
          </a:p>
        </p:txBody>
      </p:sp>
      <p:pic>
        <p:nvPicPr>
          <p:cNvPr id="6" name="Picture 5" descr="PS_HOR_REV_CMYK_2C.eps">
            <a:extLst>
              <a:ext uri="{FF2B5EF4-FFF2-40B4-BE49-F238E27FC236}">
                <a16:creationId xmlns:a16="http://schemas.microsoft.com/office/drawing/2014/main" id="{A56B10F6-7797-4561-B23C-76B327247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Tree>
    <p:extLst>
      <p:ext uri="{BB962C8B-B14F-4D97-AF65-F5344CB8AC3E}">
        <p14:creationId xmlns:p14="http://schemas.microsoft.com/office/powerpoint/2010/main" val="145817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44F8E-9373-44F2-BF18-F77F46043165}"/>
              </a:ext>
            </a:extLst>
          </p:cNvPr>
          <p:cNvSpPr>
            <a:spLocks noGrp="1"/>
          </p:cNvSpPr>
          <p:nvPr>
            <p:ph type="title"/>
          </p:nvPr>
        </p:nvSpPr>
        <p:spPr/>
        <p:txBody>
          <a:bodyPr>
            <a:noAutofit/>
          </a:bodyPr>
          <a:lstStyle/>
          <a:p>
            <a:r>
              <a:rPr lang="en-US" sz="3200" dirty="0">
                <a:solidFill>
                  <a:srgbClr val="002060"/>
                </a:solidFill>
              </a:rPr>
              <a:t>5.</a:t>
            </a:r>
            <a:r>
              <a:rPr lang="en-US" sz="3200" dirty="0"/>
              <a:t> Debrief</a:t>
            </a:r>
          </a:p>
        </p:txBody>
      </p:sp>
      <p:sp>
        <p:nvSpPr>
          <p:cNvPr id="3" name="Content Placeholder 2">
            <a:extLst>
              <a:ext uri="{FF2B5EF4-FFF2-40B4-BE49-F238E27FC236}">
                <a16:creationId xmlns:a16="http://schemas.microsoft.com/office/drawing/2014/main" id="{1451F3C1-2304-4FD0-A163-5F90BF9AEA61}"/>
              </a:ext>
            </a:extLst>
          </p:cNvPr>
          <p:cNvSpPr>
            <a:spLocks noGrp="1"/>
          </p:cNvSpPr>
          <p:nvPr>
            <p:ph idx="1"/>
          </p:nvPr>
        </p:nvSpPr>
        <p:spPr/>
        <p:txBody>
          <a:bodyPr>
            <a:normAutofit fontScale="55000" lnSpcReduction="20000"/>
          </a:bodyPr>
          <a:lstStyle/>
          <a:p>
            <a:r>
              <a:rPr lang="en-US" dirty="0">
                <a:solidFill>
                  <a:schemeClr val="tx1"/>
                </a:solidFill>
              </a:rPr>
              <a:t>Did your strategy achieve the outcome you intended? Were there unintended outcomes?</a:t>
            </a:r>
          </a:p>
          <a:p>
            <a:r>
              <a:rPr lang="en-US" dirty="0">
                <a:solidFill>
                  <a:schemeClr val="tx1"/>
                </a:solidFill>
              </a:rPr>
              <a:t>How would those involved in the process describe how things went?</a:t>
            </a:r>
          </a:p>
          <a:p>
            <a:r>
              <a:rPr lang="en-US" dirty="0">
                <a:solidFill>
                  <a:schemeClr val="tx1"/>
                </a:solidFill>
              </a:rPr>
              <a:t>Is further follow-up needed? (Repeat previous four steps iteratively)</a:t>
            </a:r>
          </a:p>
          <a:p>
            <a:r>
              <a:rPr lang="en-US" dirty="0">
                <a:solidFill>
                  <a:schemeClr val="tx1"/>
                </a:solidFill>
              </a:rPr>
              <a:t>What might you do differently in the future to address this kind of problem if it were to occur again?</a:t>
            </a:r>
          </a:p>
          <a:p>
            <a:r>
              <a:rPr lang="en-US" dirty="0">
                <a:solidFill>
                  <a:schemeClr val="tx1"/>
                </a:solidFill>
              </a:rPr>
              <a:t>How could you prevent this kind of situation from developing? (e.g., set clearer expectations, stay closer to the process, request periodic progress reports, assign several people to collaborate on the task)</a:t>
            </a:r>
          </a:p>
          <a:p>
            <a:r>
              <a:rPr lang="en-US" dirty="0">
                <a:solidFill>
                  <a:schemeClr val="tx1"/>
                </a:solidFill>
              </a:rPr>
              <a:t>What personal and/or professional leadership lessons can you take away from the situation? </a:t>
            </a:r>
          </a:p>
          <a:p>
            <a:pPr marL="0" indent="0">
              <a:buNone/>
            </a:pPr>
            <a:endParaRPr lang="en-US" sz="1500" dirty="0">
              <a:solidFill>
                <a:schemeClr val="tx1"/>
              </a:solidFill>
            </a:endParaRPr>
          </a:p>
          <a:p>
            <a:pPr marL="0" indent="0">
              <a:buNone/>
            </a:pPr>
            <a:endParaRPr lang="en-US" sz="1500" dirty="0">
              <a:solidFill>
                <a:schemeClr val="tx1"/>
              </a:solidFill>
            </a:endParaRPr>
          </a:p>
          <a:p>
            <a:pPr marL="0" indent="0" algn="r">
              <a:buNone/>
            </a:pPr>
            <a:r>
              <a:rPr lang="en-US" sz="1500" dirty="0">
                <a:solidFill>
                  <a:schemeClr val="tx1"/>
                </a:solidFill>
              </a:rPr>
              <a:t>Brent Ruben (2017)</a:t>
            </a:r>
          </a:p>
        </p:txBody>
      </p:sp>
      <p:sp>
        <p:nvSpPr>
          <p:cNvPr id="4" name="Footer Placeholder 3">
            <a:extLst>
              <a:ext uri="{FF2B5EF4-FFF2-40B4-BE49-F238E27FC236}">
                <a16:creationId xmlns:a16="http://schemas.microsoft.com/office/drawing/2014/main" id="{31F97027-E440-4A2C-B664-98EBB416D5B1}"/>
              </a:ext>
            </a:extLst>
          </p:cNvPr>
          <p:cNvSpPr>
            <a:spLocks noGrp="1"/>
          </p:cNvSpPr>
          <p:nvPr>
            <p:ph type="ftr" sz="quarter" idx="3"/>
          </p:nvPr>
        </p:nvSpPr>
        <p:spPr/>
        <p:txBody>
          <a:bodyPr/>
          <a:lstStyle/>
          <a:p>
            <a:r>
              <a:rPr lang="en-US" dirty="0"/>
              <a:t>Office of the vice provost for faculty affairs</a:t>
            </a:r>
          </a:p>
        </p:txBody>
      </p:sp>
      <p:pic>
        <p:nvPicPr>
          <p:cNvPr id="6" name="Picture 5" descr="PS_HOR_REV_CMYK_2C.eps">
            <a:extLst>
              <a:ext uri="{FF2B5EF4-FFF2-40B4-BE49-F238E27FC236}">
                <a16:creationId xmlns:a16="http://schemas.microsoft.com/office/drawing/2014/main" id="{AA9B8EB0-BA6F-435C-AF39-D14715F42C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Tree>
    <p:extLst>
      <p:ext uri="{BB962C8B-B14F-4D97-AF65-F5344CB8AC3E}">
        <p14:creationId xmlns:p14="http://schemas.microsoft.com/office/powerpoint/2010/main" val="1465545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3B80-A075-4C5E-B963-C0365703ECFB}"/>
              </a:ext>
            </a:extLst>
          </p:cNvPr>
          <p:cNvSpPr>
            <a:spLocks noGrp="1"/>
          </p:cNvSpPr>
          <p:nvPr>
            <p:ph type="title"/>
          </p:nvPr>
        </p:nvSpPr>
        <p:spPr/>
        <p:txBody>
          <a:bodyPr>
            <a:noAutofit/>
          </a:bodyPr>
          <a:lstStyle/>
          <a:p>
            <a:r>
              <a:rPr lang="en-US" sz="3200" dirty="0"/>
              <a:t>Leadership Strategy: A Problem-solving Rubric for Situations of All Kinds </a:t>
            </a:r>
            <a:r>
              <a:rPr lang="en-US" sz="1400" dirty="0"/>
              <a:t>(Ruben, 2017)</a:t>
            </a:r>
            <a:endParaRPr lang="en-US" sz="3200" dirty="0"/>
          </a:p>
        </p:txBody>
      </p:sp>
      <p:sp>
        <p:nvSpPr>
          <p:cNvPr id="3" name="Content Placeholder 2">
            <a:extLst>
              <a:ext uri="{FF2B5EF4-FFF2-40B4-BE49-F238E27FC236}">
                <a16:creationId xmlns:a16="http://schemas.microsoft.com/office/drawing/2014/main" id="{4D0A88A6-6DB9-4FBA-8C48-B1785867A9F4}"/>
              </a:ext>
            </a:extLst>
          </p:cNvPr>
          <p:cNvSpPr>
            <a:spLocks noGrp="1"/>
          </p:cNvSpPr>
          <p:nvPr>
            <p:ph sz="half" idx="1"/>
          </p:nvPr>
        </p:nvSpPr>
        <p:spPr/>
        <p:txBody>
          <a:bodyPr/>
          <a:lstStyle/>
          <a:p>
            <a:r>
              <a:rPr lang="en-US" dirty="0">
                <a:solidFill>
                  <a:schemeClr val="tx1"/>
                </a:solidFill>
              </a:rPr>
              <a:t>Analyze the Situation</a:t>
            </a:r>
          </a:p>
          <a:p>
            <a:r>
              <a:rPr lang="en-US" dirty="0">
                <a:solidFill>
                  <a:schemeClr val="tx1"/>
                </a:solidFill>
              </a:rPr>
              <a:t>Define the Audience(s)</a:t>
            </a:r>
          </a:p>
          <a:p>
            <a:r>
              <a:rPr lang="en-US" dirty="0">
                <a:solidFill>
                  <a:schemeClr val="tx1"/>
                </a:solidFill>
              </a:rPr>
              <a:t>Clarify Goal(s)</a:t>
            </a:r>
          </a:p>
          <a:p>
            <a:r>
              <a:rPr lang="en-US" dirty="0">
                <a:solidFill>
                  <a:schemeClr val="tx1"/>
                </a:solidFill>
              </a:rPr>
              <a:t>Select and Implement a Plan of Action</a:t>
            </a:r>
          </a:p>
          <a:p>
            <a:r>
              <a:rPr lang="en-US" dirty="0">
                <a:solidFill>
                  <a:schemeClr val="tx1"/>
                </a:solidFill>
              </a:rPr>
              <a:t>Debrief</a:t>
            </a:r>
          </a:p>
          <a:p>
            <a:endParaRPr lang="en-US" dirty="0"/>
          </a:p>
        </p:txBody>
      </p:sp>
      <p:pic>
        <p:nvPicPr>
          <p:cNvPr id="7" name="Content Placeholder 6" descr="Close-up of chess pieces on a chessboard">
            <a:extLst>
              <a:ext uri="{FF2B5EF4-FFF2-40B4-BE49-F238E27FC236}">
                <a16:creationId xmlns:a16="http://schemas.microsoft.com/office/drawing/2014/main" id="{2915B714-6142-4F02-8EC8-2B483DEE8048}"/>
              </a:ext>
            </a:extLst>
          </p:cNvPr>
          <p:cNvPicPr>
            <a:picLocks noGrp="1" noChangeAspect="1"/>
          </p:cNvPicPr>
          <p:nvPr>
            <p:ph sz="half" idx="2"/>
          </p:nvPr>
        </p:nvPicPr>
        <p:blipFill>
          <a:blip r:embed="rId3"/>
          <a:stretch>
            <a:fillRect/>
          </a:stretch>
        </p:blipFill>
        <p:spPr>
          <a:xfrm>
            <a:off x="4648200" y="1476078"/>
            <a:ext cx="4038600" cy="2681882"/>
          </a:xfrm>
        </p:spPr>
      </p:pic>
      <p:sp>
        <p:nvSpPr>
          <p:cNvPr id="5" name="Footer Placeholder 4">
            <a:extLst>
              <a:ext uri="{FF2B5EF4-FFF2-40B4-BE49-F238E27FC236}">
                <a16:creationId xmlns:a16="http://schemas.microsoft.com/office/drawing/2014/main" id="{579CF9E1-4358-4DA5-85AB-37CCD20112B0}"/>
              </a:ext>
            </a:extLst>
          </p:cNvPr>
          <p:cNvSpPr>
            <a:spLocks noGrp="1"/>
          </p:cNvSpPr>
          <p:nvPr>
            <p:ph type="ftr" sz="quarter" idx="3"/>
          </p:nvPr>
        </p:nvSpPr>
        <p:spPr/>
        <p:txBody>
          <a:bodyPr/>
          <a:lstStyle/>
          <a:p>
            <a:r>
              <a:rPr lang="en-US" dirty="0"/>
              <a:t>Office of the vice provost for faculty affairs</a:t>
            </a:r>
          </a:p>
        </p:txBody>
      </p:sp>
      <p:pic>
        <p:nvPicPr>
          <p:cNvPr id="4" name="Picture 3" descr="PS_HOR_REV_CMYK_2C.eps">
            <a:extLst>
              <a:ext uri="{FF2B5EF4-FFF2-40B4-BE49-F238E27FC236}">
                <a16:creationId xmlns:a16="http://schemas.microsoft.com/office/drawing/2014/main" id="{61ADE46F-E7D6-40D8-AA30-1973CEC31B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Tree>
    <p:extLst>
      <p:ext uri="{BB962C8B-B14F-4D97-AF65-F5344CB8AC3E}">
        <p14:creationId xmlns:p14="http://schemas.microsoft.com/office/powerpoint/2010/main" val="298709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3" name="Title 2"/>
          <p:cNvSpPr>
            <a:spLocks noGrp="1"/>
          </p:cNvSpPr>
          <p:nvPr>
            <p:ph type="title"/>
          </p:nvPr>
        </p:nvSpPr>
        <p:spPr>
          <a:xfrm>
            <a:off x="457200" y="125668"/>
            <a:ext cx="8432800" cy="835966"/>
          </a:xfrm>
        </p:spPr>
        <p:txBody>
          <a:bodyPr>
            <a:normAutofit/>
          </a:bodyPr>
          <a:lstStyle/>
          <a:p>
            <a:r>
              <a:rPr lang="en-US" sz="4000"/>
              <a:t>VPFA Website – vpfa.psu.edu</a:t>
            </a:r>
          </a:p>
        </p:txBody>
      </p:sp>
      <p:pic>
        <p:nvPicPr>
          <p:cNvPr id="2" name="Picture 1">
            <a:extLst>
              <a:ext uri="{FF2B5EF4-FFF2-40B4-BE49-F238E27FC236}">
                <a16:creationId xmlns:a16="http://schemas.microsoft.com/office/drawing/2014/main" id="{50DDE244-1CA1-4702-B0B0-969FBC46272F}"/>
              </a:ext>
            </a:extLst>
          </p:cNvPr>
          <p:cNvPicPr>
            <a:picLocks noChangeAspect="1"/>
          </p:cNvPicPr>
          <p:nvPr/>
        </p:nvPicPr>
        <p:blipFill rotWithShape="1">
          <a:blip r:embed="rId4"/>
          <a:srcRect l="36574" t="7986" r="32051" b="4207"/>
          <a:stretch/>
        </p:blipFill>
        <p:spPr>
          <a:xfrm>
            <a:off x="2117969" y="910005"/>
            <a:ext cx="4915878" cy="3638549"/>
          </a:xfrm>
          <a:prstGeom prst="rect">
            <a:avLst/>
          </a:prstGeom>
        </p:spPr>
      </p:pic>
    </p:spTree>
    <p:extLst>
      <p:ext uri="{BB962C8B-B14F-4D97-AF65-F5344CB8AC3E}">
        <p14:creationId xmlns:p14="http://schemas.microsoft.com/office/powerpoint/2010/main" val="3089447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8938-0014-4229-9A01-15D641BB6DBE}"/>
              </a:ext>
            </a:extLst>
          </p:cNvPr>
          <p:cNvSpPr>
            <a:spLocks noGrp="1"/>
          </p:cNvSpPr>
          <p:nvPr>
            <p:ph type="title"/>
          </p:nvPr>
        </p:nvSpPr>
        <p:spPr>
          <a:xfrm>
            <a:off x="457200" y="205979"/>
            <a:ext cx="8229600" cy="857250"/>
          </a:xfrm>
        </p:spPr>
        <p:txBody>
          <a:bodyPr anchor="ctr">
            <a:normAutofit/>
          </a:bodyPr>
          <a:lstStyle/>
          <a:p>
            <a:r>
              <a:rPr lang="en-US" dirty="0"/>
              <a:t>Quick shout out!</a:t>
            </a:r>
          </a:p>
        </p:txBody>
      </p:sp>
      <p:pic>
        <p:nvPicPr>
          <p:cNvPr id="7" name="Content Placeholder 6" descr="Group of people having fun at music concert">
            <a:extLst>
              <a:ext uri="{FF2B5EF4-FFF2-40B4-BE49-F238E27FC236}">
                <a16:creationId xmlns:a16="http://schemas.microsoft.com/office/drawing/2014/main" id="{8BF1B32E-8E05-4398-BDBE-9D3010AFAFD2}"/>
              </a:ext>
            </a:extLst>
          </p:cNvPr>
          <p:cNvPicPr>
            <a:picLocks noGrp="1" noChangeAspect="1"/>
          </p:cNvPicPr>
          <p:nvPr>
            <p:ph sz="half" idx="1"/>
          </p:nvPr>
        </p:nvPicPr>
        <p:blipFill rotWithShape="1">
          <a:blip r:embed="rId2"/>
          <a:srcRect r="16935" b="-2"/>
          <a:stretch/>
        </p:blipFill>
        <p:spPr>
          <a:xfrm>
            <a:off x="457200" y="1200152"/>
            <a:ext cx="4038600" cy="3233305"/>
          </a:xfrm>
          <a:noFill/>
        </p:spPr>
      </p:pic>
      <p:sp>
        <p:nvSpPr>
          <p:cNvPr id="12" name="Content Placeholder 3">
            <a:extLst>
              <a:ext uri="{FF2B5EF4-FFF2-40B4-BE49-F238E27FC236}">
                <a16:creationId xmlns:a16="http://schemas.microsoft.com/office/drawing/2014/main" id="{516048D6-7295-4C3F-A526-7DF9A18AD304}"/>
              </a:ext>
            </a:extLst>
          </p:cNvPr>
          <p:cNvSpPr>
            <a:spLocks noGrp="1"/>
          </p:cNvSpPr>
          <p:nvPr>
            <p:ph sz="half" idx="2"/>
          </p:nvPr>
        </p:nvSpPr>
        <p:spPr>
          <a:xfrm>
            <a:off x="4648200" y="1200152"/>
            <a:ext cx="4038600" cy="3233305"/>
          </a:xfrm>
        </p:spPr>
        <p:txBody>
          <a:bodyPr>
            <a:normAutofit fontScale="85000" lnSpcReduction="10000"/>
          </a:bodyPr>
          <a:lstStyle/>
          <a:p>
            <a:r>
              <a:rPr lang="en-US" dirty="0">
                <a:solidFill>
                  <a:schemeClr val="tx1"/>
                </a:solidFill>
              </a:rPr>
              <a:t>Dr. Brent Ruben</a:t>
            </a:r>
          </a:p>
          <a:p>
            <a:r>
              <a:rPr lang="en-US" dirty="0">
                <a:solidFill>
                  <a:schemeClr val="tx1"/>
                </a:solidFill>
              </a:rPr>
              <a:t>Senior University Fellow</a:t>
            </a:r>
          </a:p>
          <a:p>
            <a:r>
              <a:rPr lang="en-US" dirty="0">
                <a:solidFill>
                  <a:schemeClr val="tx1"/>
                </a:solidFill>
              </a:rPr>
              <a:t>Rutgers Center for Organizational Leadership</a:t>
            </a:r>
          </a:p>
          <a:p>
            <a:r>
              <a:rPr lang="en-US" dirty="0">
                <a:solidFill>
                  <a:schemeClr val="tx1"/>
                </a:solidFill>
              </a:rPr>
              <a:t>Faculty Advisor to the Senior Vice President</a:t>
            </a:r>
          </a:p>
          <a:p>
            <a:r>
              <a:rPr lang="en-US" dirty="0">
                <a:solidFill>
                  <a:schemeClr val="tx1"/>
                </a:solidFill>
              </a:rPr>
              <a:t>Distinguished Professor of Communication</a:t>
            </a:r>
          </a:p>
        </p:txBody>
      </p:sp>
      <p:sp>
        <p:nvSpPr>
          <p:cNvPr id="5" name="Footer Placeholder 4">
            <a:extLst>
              <a:ext uri="{FF2B5EF4-FFF2-40B4-BE49-F238E27FC236}">
                <a16:creationId xmlns:a16="http://schemas.microsoft.com/office/drawing/2014/main" id="{734FA436-D534-46A1-841F-FADE13FAE280}"/>
              </a:ext>
            </a:extLst>
          </p:cNvPr>
          <p:cNvSpPr>
            <a:spLocks noGrp="1"/>
          </p:cNvSpPr>
          <p:nvPr>
            <p:ph type="ftr" sz="quarter" idx="3"/>
          </p:nvPr>
        </p:nvSpPr>
        <p:spPr>
          <a:xfrm>
            <a:off x="1780934" y="4728648"/>
            <a:ext cx="6409159" cy="273844"/>
          </a:xfrm>
        </p:spPr>
        <p:txBody>
          <a:bodyPr anchor="ctr">
            <a:normAutofit/>
          </a:bodyPr>
          <a:lstStyle/>
          <a:p>
            <a:pPr>
              <a:lnSpc>
                <a:spcPct val="90000"/>
              </a:lnSpc>
              <a:spcAft>
                <a:spcPts val="600"/>
              </a:spcAft>
            </a:pPr>
            <a:r>
              <a:rPr lang="en-US" sz="1300"/>
              <a:t>Department of University Marketing</a:t>
            </a:r>
          </a:p>
        </p:txBody>
      </p:sp>
    </p:spTree>
    <p:extLst>
      <p:ext uri="{BB962C8B-B14F-4D97-AF65-F5344CB8AC3E}">
        <p14:creationId xmlns:p14="http://schemas.microsoft.com/office/powerpoint/2010/main" val="362561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9ADC3-9C75-4742-9076-D79761235B9C}"/>
              </a:ext>
            </a:extLst>
          </p:cNvPr>
          <p:cNvSpPr>
            <a:spLocks noGrp="1"/>
          </p:cNvSpPr>
          <p:nvPr>
            <p:ph type="title"/>
          </p:nvPr>
        </p:nvSpPr>
        <p:spPr/>
        <p:txBody>
          <a:bodyPr>
            <a:normAutofit/>
          </a:bodyPr>
          <a:lstStyle/>
          <a:p>
            <a:r>
              <a:rPr lang="en-US" sz="3600" dirty="0"/>
              <a:t>The Higher Ed Leadership Paradox</a:t>
            </a:r>
          </a:p>
        </p:txBody>
      </p:sp>
      <p:sp>
        <p:nvSpPr>
          <p:cNvPr id="3" name="Content Placeholder 2">
            <a:extLst>
              <a:ext uri="{FF2B5EF4-FFF2-40B4-BE49-F238E27FC236}">
                <a16:creationId xmlns:a16="http://schemas.microsoft.com/office/drawing/2014/main" id="{3B983C20-D798-407A-A31F-09C25697087D}"/>
              </a:ext>
            </a:extLst>
          </p:cNvPr>
          <p:cNvSpPr>
            <a:spLocks noGrp="1"/>
          </p:cNvSpPr>
          <p:nvPr>
            <p:ph idx="1"/>
          </p:nvPr>
        </p:nvSpPr>
        <p:spPr/>
        <p:txBody>
          <a:bodyPr>
            <a:normAutofit fontScale="85000" lnSpcReduction="10000"/>
          </a:bodyPr>
          <a:lstStyle/>
          <a:p>
            <a:r>
              <a:rPr lang="en-US" dirty="0">
                <a:solidFill>
                  <a:schemeClr val="tx1"/>
                </a:solidFill>
              </a:rPr>
              <a:t>What are the qualities of a good faculty member? </a:t>
            </a:r>
          </a:p>
          <a:p>
            <a:pPr marL="0" indent="0">
              <a:buNone/>
            </a:pPr>
            <a:endParaRPr lang="en-US" dirty="0">
              <a:solidFill>
                <a:schemeClr val="tx1"/>
              </a:solidFill>
            </a:endParaRPr>
          </a:p>
          <a:p>
            <a:pPr lvl="1"/>
            <a:r>
              <a:rPr lang="en-US" dirty="0">
                <a:solidFill>
                  <a:schemeClr val="tx1"/>
                </a:solidFill>
              </a:rPr>
              <a:t>Personal effectiveness ≠ organizational leadership effectiveness</a:t>
            </a:r>
          </a:p>
          <a:p>
            <a:pPr lvl="1"/>
            <a:r>
              <a:rPr lang="en-US" dirty="0">
                <a:solidFill>
                  <a:schemeClr val="tx1"/>
                </a:solidFill>
              </a:rPr>
              <a:t>Personal planning ≠ organizational planning</a:t>
            </a:r>
          </a:p>
          <a:p>
            <a:pPr lvl="1"/>
            <a:r>
              <a:rPr lang="en-US" dirty="0">
                <a:solidFill>
                  <a:schemeClr val="tx1"/>
                </a:solidFill>
              </a:rPr>
              <a:t>Personal advancement ≠ organizational advancement</a:t>
            </a:r>
          </a:p>
          <a:p>
            <a:pPr marL="457200" lvl="1" indent="0" algn="r">
              <a:buNone/>
            </a:pPr>
            <a:r>
              <a:rPr lang="en-US" sz="2500" dirty="0">
                <a:solidFill>
                  <a:schemeClr val="tx1"/>
                </a:solidFill>
              </a:rPr>
              <a:t>Ruben (2017)</a:t>
            </a:r>
          </a:p>
        </p:txBody>
      </p:sp>
      <p:sp>
        <p:nvSpPr>
          <p:cNvPr id="4" name="Footer Placeholder 3">
            <a:extLst>
              <a:ext uri="{FF2B5EF4-FFF2-40B4-BE49-F238E27FC236}">
                <a16:creationId xmlns:a16="http://schemas.microsoft.com/office/drawing/2014/main" id="{6D1F7A81-587C-44FE-AC49-5AA3E1BE8599}"/>
              </a:ext>
            </a:extLst>
          </p:cNvPr>
          <p:cNvSpPr>
            <a:spLocks noGrp="1"/>
          </p:cNvSpPr>
          <p:nvPr>
            <p:ph type="ftr" sz="quarter" idx="3"/>
          </p:nvPr>
        </p:nvSpPr>
        <p:spPr/>
        <p:txBody>
          <a:bodyPr/>
          <a:lstStyle/>
          <a:p>
            <a:r>
              <a:rPr lang="en-US" dirty="0"/>
              <a:t>Office for the vice provost for faculty affairs</a:t>
            </a:r>
          </a:p>
        </p:txBody>
      </p:sp>
      <p:pic>
        <p:nvPicPr>
          <p:cNvPr id="8" name="Picture 7" descr="PS_HOR_REV_CMYK_2C.eps">
            <a:extLst>
              <a:ext uri="{FF2B5EF4-FFF2-40B4-BE49-F238E27FC236}">
                <a16:creationId xmlns:a16="http://schemas.microsoft.com/office/drawing/2014/main" id="{AF343537-BD51-4325-9DF3-E4C1AD4016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142" y="4660191"/>
            <a:ext cx="1376493" cy="434124"/>
          </a:xfrm>
          <a:prstGeom prst="rect">
            <a:avLst/>
          </a:prstGeom>
        </p:spPr>
      </p:pic>
    </p:spTree>
    <p:extLst>
      <p:ext uri="{BB962C8B-B14F-4D97-AF65-F5344CB8AC3E}">
        <p14:creationId xmlns:p14="http://schemas.microsoft.com/office/powerpoint/2010/main" val="328323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F41-0A83-42EA-9C42-B96BC482AEDF}"/>
              </a:ext>
            </a:extLst>
          </p:cNvPr>
          <p:cNvSpPr>
            <a:spLocks noGrp="1"/>
          </p:cNvSpPr>
          <p:nvPr>
            <p:ph type="title"/>
          </p:nvPr>
        </p:nvSpPr>
        <p:spPr>
          <a:xfrm>
            <a:off x="457200" y="205979"/>
            <a:ext cx="8229600" cy="857250"/>
          </a:xfrm>
        </p:spPr>
        <p:txBody>
          <a:bodyPr anchor="ctr">
            <a:normAutofit/>
          </a:bodyPr>
          <a:lstStyle/>
          <a:p>
            <a:pPr>
              <a:lnSpc>
                <a:spcPct val="90000"/>
              </a:lnSpc>
            </a:pPr>
            <a:r>
              <a:rPr lang="en-US" sz="3300" dirty="0"/>
              <a:t>Perspective Makes All the Difference</a:t>
            </a:r>
          </a:p>
        </p:txBody>
      </p:sp>
      <p:pic>
        <p:nvPicPr>
          <p:cNvPr id="7" name="Content Placeholder 6" descr="Airplane taking off against dramatic sky">
            <a:extLst>
              <a:ext uri="{FF2B5EF4-FFF2-40B4-BE49-F238E27FC236}">
                <a16:creationId xmlns:a16="http://schemas.microsoft.com/office/drawing/2014/main" id="{43DD613A-9672-4270-9771-4DC71051CC3F}"/>
              </a:ext>
            </a:extLst>
          </p:cNvPr>
          <p:cNvPicPr>
            <a:picLocks noGrp="1" noChangeAspect="1"/>
          </p:cNvPicPr>
          <p:nvPr>
            <p:ph sz="half" idx="1"/>
          </p:nvPr>
        </p:nvPicPr>
        <p:blipFill rotWithShape="1">
          <a:blip r:embed="rId3"/>
          <a:srcRect r="16935" b="-2"/>
          <a:stretch/>
        </p:blipFill>
        <p:spPr>
          <a:xfrm>
            <a:off x="457200" y="1200152"/>
            <a:ext cx="4038600" cy="3233305"/>
          </a:xfrm>
          <a:noFill/>
        </p:spPr>
      </p:pic>
      <p:pic>
        <p:nvPicPr>
          <p:cNvPr id="11" name="Content Placeholder 10">
            <a:extLst>
              <a:ext uri="{FF2B5EF4-FFF2-40B4-BE49-F238E27FC236}">
                <a16:creationId xmlns:a16="http://schemas.microsoft.com/office/drawing/2014/main" id="{95A338A5-DED8-40F7-A45C-C1A5AB9B40FC}"/>
              </a:ext>
            </a:extLst>
          </p:cNvPr>
          <p:cNvPicPr>
            <a:picLocks noGrp="1" noChangeAspect="1"/>
          </p:cNvPicPr>
          <p:nvPr>
            <p:ph sz="half" idx="2"/>
          </p:nvPr>
        </p:nvPicPr>
        <p:blipFill>
          <a:blip r:embed="rId4"/>
          <a:stretch>
            <a:fillRect/>
          </a:stretch>
        </p:blipFill>
        <p:spPr>
          <a:xfrm>
            <a:off x="4648203" y="1200152"/>
            <a:ext cx="3541890" cy="3233305"/>
          </a:xfrm>
          <a:prstGeom prst="rect">
            <a:avLst/>
          </a:prstGeom>
        </p:spPr>
      </p:pic>
    </p:spTree>
    <p:extLst>
      <p:ext uri="{BB962C8B-B14F-4D97-AF65-F5344CB8AC3E}">
        <p14:creationId xmlns:p14="http://schemas.microsoft.com/office/powerpoint/2010/main" val="2047711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262D-72B5-48AD-9C23-C670CC473C24}"/>
              </a:ext>
            </a:extLst>
          </p:cNvPr>
          <p:cNvSpPr>
            <a:spLocks noGrp="1"/>
          </p:cNvSpPr>
          <p:nvPr>
            <p:ph type="title"/>
          </p:nvPr>
        </p:nvSpPr>
        <p:spPr/>
        <p:txBody>
          <a:bodyPr>
            <a:noAutofit/>
          </a:bodyPr>
          <a:lstStyle/>
          <a:p>
            <a:r>
              <a:rPr lang="en-US" sz="3200" dirty="0"/>
              <a:t>A Useful Metaphor: The Transition from Private Pilot to Air Traffic Controller</a:t>
            </a:r>
          </a:p>
        </p:txBody>
      </p:sp>
      <p:sp>
        <p:nvSpPr>
          <p:cNvPr id="3" name="Content Placeholder 2">
            <a:extLst>
              <a:ext uri="{FF2B5EF4-FFF2-40B4-BE49-F238E27FC236}">
                <a16:creationId xmlns:a16="http://schemas.microsoft.com/office/drawing/2014/main" id="{3751A7B3-37C4-43EF-BC22-C5324740E74A}"/>
              </a:ext>
            </a:extLst>
          </p:cNvPr>
          <p:cNvSpPr>
            <a:spLocks noGrp="1"/>
          </p:cNvSpPr>
          <p:nvPr>
            <p:ph idx="1"/>
          </p:nvPr>
        </p:nvSpPr>
        <p:spPr/>
        <p:txBody>
          <a:bodyPr>
            <a:normAutofit fontScale="70000" lnSpcReduction="20000"/>
          </a:bodyPr>
          <a:lstStyle/>
          <a:p>
            <a:endParaRPr lang="en-US" dirty="0">
              <a:solidFill>
                <a:schemeClr val="tx1"/>
              </a:solidFill>
            </a:endParaRPr>
          </a:p>
          <a:p>
            <a:r>
              <a:rPr lang="en-US" dirty="0">
                <a:solidFill>
                  <a:schemeClr val="tx1"/>
                </a:solidFill>
              </a:rPr>
              <a:t>Faculty members (pilots)</a:t>
            </a:r>
          </a:p>
          <a:p>
            <a:pPr lvl="1"/>
            <a:r>
              <a:rPr lang="en-US" dirty="0">
                <a:solidFill>
                  <a:schemeClr val="tx1"/>
                </a:solidFill>
              </a:rPr>
              <a:t>Focus on our own needs and aspirations, goals, and our personal flight plans, trajectories, aspirations.</a:t>
            </a:r>
          </a:p>
          <a:p>
            <a:pPr marL="0" indent="0">
              <a:buNone/>
            </a:pPr>
            <a:r>
              <a:rPr lang="en-US" dirty="0">
                <a:solidFill>
                  <a:schemeClr val="tx1"/>
                </a:solidFill>
              </a:rPr>
              <a:t> </a:t>
            </a:r>
          </a:p>
          <a:p>
            <a:r>
              <a:rPr lang="en-US" dirty="0">
                <a:solidFill>
                  <a:schemeClr val="tx1"/>
                </a:solidFill>
              </a:rPr>
              <a:t>Academic leaders (air traffic controllers)</a:t>
            </a:r>
          </a:p>
          <a:p>
            <a:pPr lvl="1"/>
            <a:r>
              <a:rPr lang="en-US" dirty="0">
                <a:solidFill>
                  <a:schemeClr val="tx1"/>
                </a:solidFill>
              </a:rPr>
              <a:t>Focus on the perspectives and needs of others, and the aspirations and trajectory of the unit as a whole. </a:t>
            </a:r>
          </a:p>
          <a:p>
            <a:pPr marL="0" indent="0">
              <a:buNone/>
            </a:pPr>
            <a:endParaRPr lang="en-US" dirty="0">
              <a:solidFill>
                <a:schemeClr val="tx1"/>
              </a:solidFill>
            </a:endParaRPr>
          </a:p>
          <a:p>
            <a:pPr marL="0" indent="0" algn="r">
              <a:buNone/>
            </a:pPr>
            <a:r>
              <a:rPr lang="en-US" sz="2200" dirty="0">
                <a:solidFill>
                  <a:schemeClr val="tx1"/>
                </a:solidFill>
              </a:rPr>
              <a:t>Ruben (2017)</a:t>
            </a:r>
          </a:p>
        </p:txBody>
      </p:sp>
      <p:sp>
        <p:nvSpPr>
          <p:cNvPr id="4" name="Footer Placeholder 3">
            <a:extLst>
              <a:ext uri="{FF2B5EF4-FFF2-40B4-BE49-F238E27FC236}">
                <a16:creationId xmlns:a16="http://schemas.microsoft.com/office/drawing/2014/main" id="{8E98EE65-FF22-40F6-A414-92672653BD2B}"/>
              </a:ext>
            </a:extLst>
          </p:cNvPr>
          <p:cNvSpPr>
            <a:spLocks noGrp="1"/>
          </p:cNvSpPr>
          <p:nvPr>
            <p:ph type="ftr" sz="quarter" idx="3"/>
          </p:nvPr>
        </p:nvSpPr>
        <p:spPr>
          <a:xfrm>
            <a:off x="1816100" y="4728648"/>
            <a:ext cx="6499470" cy="273844"/>
          </a:xfrm>
        </p:spPr>
        <p:txBody>
          <a:bodyPr/>
          <a:lstStyle/>
          <a:p>
            <a:r>
              <a:rPr lang="en-US" dirty="0"/>
              <a:t>Office  of the vice provost for faculty affairs</a:t>
            </a:r>
          </a:p>
        </p:txBody>
      </p:sp>
      <p:pic>
        <p:nvPicPr>
          <p:cNvPr id="6" name="Picture 5" descr="PS_HOR_REV_CMYK_2C.eps">
            <a:extLst>
              <a:ext uri="{FF2B5EF4-FFF2-40B4-BE49-F238E27FC236}">
                <a16:creationId xmlns:a16="http://schemas.microsoft.com/office/drawing/2014/main" id="{A6E2C2F7-F538-4161-B0BB-54C60F4E66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Tree>
    <p:extLst>
      <p:ext uri="{BB962C8B-B14F-4D97-AF65-F5344CB8AC3E}">
        <p14:creationId xmlns:p14="http://schemas.microsoft.com/office/powerpoint/2010/main" val="2948152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B3F2A-08F8-48C0-A91B-7BA9E0D49AD3}"/>
              </a:ext>
            </a:extLst>
          </p:cNvPr>
          <p:cNvSpPr>
            <a:spLocks noGrp="1"/>
          </p:cNvSpPr>
          <p:nvPr>
            <p:ph type="title"/>
          </p:nvPr>
        </p:nvSpPr>
        <p:spPr/>
        <p:txBody>
          <a:bodyPr>
            <a:noAutofit/>
          </a:bodyPr>
          <a:lstStyle/>
          <a:p>
            <a:r>
              <a:rPr lang="en-US" sz="2500" dirty="0"/>
              <a:t>Changes Many Encounter as Part of the Transition from Faculty Member to Faculty Leader</a:t>
            </a:r>
          </a:p>
        </p:txBody>
      </p:sp>
      <p:sp>
        <p:nvSpPr>
          <p:cNvPr id="3" name="Content Placeholder 2">
            <a:extLst>
              <a:ext uri="{FF2B5EF4-FFF2-40B4-BE49-F238E27FC236}">
                <a16:creationId xmlns:a16="http://schemas.microsoft.com/office/drawing/2014/main" id="{59805D9E-B47D-46F1-8484-F52597B60AF8}"/>
              </a:ext>
            </a:extLst>
          </p:cNvPr>
          <p:cNvSpPr>
            <a:spLocks noGrp="1"/>
          </p:cNvSpPr>
          <p:nvPr>
            <p:ph idx="1"/>
          </p:nvPr>
        </p:nvSpPr>
        <p:spPr/>
        <p:txBody>
          <a:bodyPr>
            <a:normAutofit fontScale="55000" lnSpcReduction="20000"/>
          </a:bodyPr>
          <a:lstStyle/>
          <a:p>
            <a:endParaRPr lang="en-US" dirty="0">
              <a:solidFill>
                <a:schemeClr val="tx1"/>
              </a:solidFill>
            </a:endParaRPr>
          </a:p>
          <a:p>
            <a:r>
              <a:rPr lang="en-US" dirty="0">
                <a:solidFill>
                  <a:schemeClr val="tx1"/>
                </a:solidFill>
              </a:rPr>
              <a:t>Shifting priorities </a:t>
            </a:r>
          </a:p>
          <a:p>
            <a:r>
              <a:rPr lang="en-US" dirty="0">
                <a:solidFill>
                  <a:schemeClr val="tx1"/>
                </a:solidFill>
              </a:rPr>
              <a:t>The control you have over your schedule </a:t>
            </a:r>
          </a:p>
          <a:p>
            <a:r>
              <a:rPr lang="en-US" dirty="0">
                <a:solidFill>
                  <a:schemeClr val="tx1"/>
                </a:solidFill>
              </a:rPr>
              <a:t>The way you are viewed </a:t>
            </a:r>
          </a:p>
          <a:p>
            <a:r>
              <a:rPr lang="en-US" dirty="0">
                <a:solidFill>
                  <a:schemeClr val="tx1"/>
                </a:solidFill>
              </a:rPr>
              <a:t>The broader and precedent-setting impact of your decisions and actions </a:t>
            </a:r>
          </a:p>
          <a:p>
            <a:r>
              <a:rPr lang="en-US" dirty="0">
                <a:solidFill>
                  <a:schemeClr val="tx1"/>
                </a:solidFill>
              </a:rPr>
              <a:t>The nature of your interpersonal relationships </a:t>
            </a:r>
          </a:p>
          <a:p>
            <a:r>
              <a:rPr lang="en-US" dirty="0">
                <a:solidFill>
                  <a:schemeClr val="tx1"/>
                </a:solidFill>
              </a:rPr>
              <a:t>The way you understand your role (leader, colleague, follower) </a:t>
            </a:r>
          </a:p>
          <a:p>
            <a:r>
              <a:rPr lang="en-US" dirty="0">
                <a:solidFill>
                  <a:schemeClr val="tx1"/>
                </a:solidFill>
              </a:rPr>
              <a:t>The proportion of effort expended related to tasks vs people </a:t>
            </a:r>
          </a:p>
          <a:p>
            <a:r>
              <a:rPr lang="en-US" dirty="0">
                <a:solidFill>
                  <a:schemeClr val="tx1"/>
                </a:solidFill>
              </a:rPr>
              <a:t>Leader–faculty member balance </a:t>
            </a:r>
          </a:p>
          <a:p>
            <a:pPr marL="0" indent="0">
              <a:buNone/>
            </a:pPr>
            <a:endParaRPr lang="en-US" dirty="0">
              <a:solidFill>
                <a:schemeClr val="tx1"/>
              </a:solidFill>
            </a:endParaRPr>
          </a:p>
          <a:p>
            <a:pPr marL="0" indent="0" algn="r">
              <a:buNone/>
            </a:pPr>
            <a:r>
              <a:rPr lang="en-US" sz="2200" dirty="0">
                <a:solidFill>
                  <a:schemeClr val="tx1"/>
                </a:solidFill>
              </a:rPr>
              <a:t>Ruben (2017)</a:t>
            </a:r>
          </a:p>
          <a:p>
            <a:pPr algn="r"/>
            <a:endParaRPr lang="en-US" sz="1300" dirty="0">
              <a:solidFill>
                <a:schemeClr val="tx1"/>
              </a:solidFill>
            </a:endParaRPr>
          </a:p>
        </p:txBody>
      </p:sp>
      <p:sp>
        <p:nvSpPr>
          <p:cNvPr id="4" name="Footer Placeholder 3">
            <a:extLst>
              <a:ext uri="{FF2B5EF4-FFF2-40B4-BE49-F238E27FC236}">
                <a16:creationId xmlns:a16="http://schemas.microsoft.com/office/drawing/2014/main" id="{E9D3A2A4-2060-4345-977F-62102DBAFEB8}"/>
              </a:ext>
            </a:extLst>
          </p:cNvPr>
          <p:cNvSpPr>
            <a:spLocks noGrp="1"/>
          </p:cNvSpPr>
          <p:nvPr>
            <p:ph type="ftr" sz="quarter" idx="3"/>
          </p:nvPr>
        </p:nvSpPr>
        <p:spPr/>
        <p:txBody>
          <a:bodyPr/>
          <a:lstStyle/>
          <a:p>
            <a:r>
              <a:rPr lang="en-US" dirty="0"/>
              <a:t>Office of the vice provost for faculty affairs</a:t>
            </a:r>
          </a:p>
        </p:txBody>
      </p:sp>
      <p:pic>
        <p:nvPicPr>
          <p:cNvPr id="6" name="Picture 5" descr="PS_HOR_REV_CMYK_2C.eps">
            <a:extLst>
              <a:ext uri="{FF2B5EF4-FFF2-40B4-BE49-F238E27FC236}">
                <a16:creationId xmlns:a16="http://schemas.microsoft.com/office/drawing/2014/main" id="{C81B37A0-336D-4C37-B3E8-1B52772D5F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Tree>
    <p:extLst>
      <p:ext uri="{BB962C8B-B14F-4D97-AF65-F5344CB8AC3E}">
        <p14:creationId xmlns:p14="http://schemas.microsoft.com/office/powerpoint/2010/main" val="341123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3B80-A075-4C5E-B963-C0365703ECFB}"/>
              </a:ext>
            </a:extLst>
          </p:cNvPr>
          <p:cNvSpPr>
            <a:spLocks noGrp="1"/>
          </p:cNvSpPr>
          <p:nvPr>
            <p:ph type="title"/>
          </p:nvPr>
        </p:nvSpPr>
        <p:spPr/>
        <p:txBody>
          <a:bodyPr>
            <a:noAutofit/>
          </a:bodyPr>
          <a:lstStyle/>
          <a:p>
            <a:r>
              <a:rPr lang="en-US" sz="3200" dirty="0"/>
              <a:t>Leadership Strategy: A Problem-solving Rubric for Situations of All Kinds </a:t>
            </a:r>
            <a:r>
              <a:rPr lang="en-US" sz="1400" dirty="0"/>
              <a:t>(Ruben, 2017)</a:t>
            </a:r>
            <a:endParaRPr lang="en-US" sz="3200" dirty="0"/>
          </a:p>
        </p:txBody>
      </p:sp>
      <p:sp>
        <p:nvSpPr>
          <p:cNvPr id="3" name="Content Placeholder 2">
            <a:extLst>
              <a:ext uri="{FF2B5EF4-FFF2-40B4-BE49-F238E27FC236}">
                <a16:creationId xmlns:a16="http://schemas.microsoft.com/office/drawing/2014/main" id="{4D0A88A6-6DB9-4FBA-8C48-B1785867A9F4}"/>
              </a:ext>
            </a:extLst>
          </p:cNvPr>
          <p:cNvSpPr>
            <a:spLocks noGrp="1"/>
          </p:cNvSpPr>
          <p:nvPr>
            <p:ph sz="half" idx="1"/>
          </p:nvPr>
        </p:nvSpPr>
        <p:spPr/>
        <p:txBody>
          <a:bodyPr/>
          <a:lstStyle/>
          <a:p>
            <a:r>
              <a:rPr lang="en-US" dirty="0">
                <a:solidFill>
                  <a:schemeClr val="tx1"/>
                </a:solidFill>
              </a:rPr>
              <a:t>Analyze the Situation</a:t>
            </a:r>
          </a:p>
          <a:p>
            <a:r>
              <a:rPr lang="en-US" dirty="0">
                <a:solidFill>
                  <a:schemeClr val="tx1"/>
                </a:solidFill>
              </a:rPr>
              <a:t>Define the Audience(s)</a:t>
            </a:r>
          </a:p>
          <a:p>
            <a:r>
              <a:rPr lang="en-US" dirty="0">
                <a:solidFill>
                  <a:schemeClr val="tx1"/>
                </a:solidFill>
              </a:rPr>
              <a:t>Clarify Goal(s)</a:t>
            </a:r>
          </a:p>
          <a:p>
            <a:r>
              <a:rPr lang="en-US" dirty="0">
                <a:solidFill>
                  <a:schemeClr val="tx1"/>
                </a:solidFill>
              </a:rPr>
              <a:t>Select and Implement a Plan of Action</a:t>
            </a:r>
          </a:p>
          <a:p>
            <a:r>
              <a:rPr lang="en-US" dirty="0">
                <a:solidFill>
                  <a:schemeClr val="tx1"/>
                </a:solidFill>
              </a:rPr>
              <a:t>Debrief</a:t>
            </a:r>
          </a:p>
          <a:p>
            <a:endParaRPr lang="en-US" dirty="0"/>
          </a:p>
        </p:txBody>
      </p:sp>
      <p:pic>
        <p:nvPicPr>
          <p:cNvPr id="7" name="Content Placeholder 6" descr="Close-up of chess pieces on a chessboard">
            <a:extLst>
              <a:ext uri="{FF2B5EF4-FFF2-40B4-BE49-F238E27FC236}">
                <a16:creationId xmlns:a16="http://schemas.microsoft.com/office/drawing/2014/main" id="{2915B714-6142-4F02-8EC8-2B483DEE8048}"/>
              </a:ext>
            </a:extLst>
          </p:cNvPr>
          <p:cNvPicPr>
            <a:picLocks noGrp="1" noChangeAspect="1"/>
          </p:cNvPicPr>
          <p:nvPr>
            <p:ph sz="half" idx="2"/>
          </p:nvPr>
        </p:nvPicPr>
        <p:blipFill>
          <a:blip r:embed="rId3"/>
          <a:stretch>
            <a:fillRect/>
          </a:stretch>
        </p:blipFill>
        <p:spPr>
          <a:xfrm>
            <a:off x="4648200" y="1476078"/>
            <a:ext cx="4038600" cy="2681882"/>
          </a:xfrm>
        </p:spPr>
      </p:pic>
      <p:sp>
        <p:nvSpPr>
          <p:cNvPr id="5" name="Footer Placeholder 4">
            <a:extLst>
              <a:ext uri="{FF2B5EF4-FFF2-40B4-BE49-F238E27FC236}">
                <a16:creationId xmlns:a16="http://schemas.microsoft.com/office/drawing/2014/main" id="{579CF9E1-4358-4DA5-85AB-37CCD20112B0}"/>
              </a:ext>
            </a:extLst>
          </p:cNvPr>
          <p:cNvSpPr>
            <a:spLocks noGrp="1"/>
          </p:cNvSpPr>
          <p:nvPr>
            <p:ph type="ftr" sz="quarter" idx="3"/>
          </p:nvPr>
        </p:nvSpPr>
        <p:spPr>
          <a:xfrm>
            <a:off x="1816104" y="4728648"/>
            <a:ext cx="6409159" cy="273844"/>
          </a:xfrm>
        </p:spPr>
        <p:txBody>
          <a:bodyPr/>
          <a:lstStyle/>
          <a:p>
            <a:r>
              <a:rPr lang="en-US" dirty="0"/>
              <a:t>Office of the vice provost for faculty affairs</a:t>
            </a:r>
          </a:p>
        </p:txBody>
      </p:sp>
      <p:pic>
        <p:nvPicPr>
          <p:cNvPr id="9" name="Picture 8" descr="PS_HOR_REV_CMYK_2C.eps">
            <a:extLst>
              <a:ext uri="{FF2B5EF4-FFF2-40B4-BE49-F238E27FC236}">
                <a16:creationId xmlns:a16="http://schemas.microsoft.com/office/drawing/2014/main" id="{716B5942-FB55-4C92-A24C-DDCB54AD0D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Tree>
    <p:extLst>
      <p:ext uri="{BB962C8B-B14F-4D97-AF65-F5344CB8AC3E}">
        <p14:creationId xmlns:p14="http://schemas.microsoft.com/office/powerpoint/2010/main" val="107722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44F8E-9373-44F2-BF18-F77F46043165}"/>
              </a:ext>
            </a:extLst>
          </p:cNvPr>
          <p:cNvSpPr>
            <a:spLocks noGrp="1"/>
          </p:cNvSpPr>
          <p:nvPr>
            <p:ph type="title"/>
          </p:nvPr>
        </p:nvSpPr>
        <p:spPr/>
        <p:txBody>
          <a:bodyPr>
            <a:noAutofit/>
          </a:bodyPr>
          <a:lstStyle/>
          <a:p>
            <a:r>
              <a:rPr lang="en-US" sz="3000" dirty="0">
                <a:solidFill>
                  <a:srgbClr val="002060"/>
                </a:solidFill>
              </a:rPr>
              <a:t>1.</a:t>
            </a:r>
            <a:r>
              <a:rPr lang="en-US" sz="3000" dirty="0"/>
              <a:t> Analyze the Situation: What’s at Stake?</a:t>
            </a:r>
          </a:p>
        </p:txBody>
      </p:sp>
      <p:sp>
        <p:nvSpPr>
          <p:cNvPr id="3" name="Content Placeholder 2">
            <a:extLst>
              <a:ext uri="{FF2B5EF4-FFF2-40B4-BE49-F238E27FC236}">
                <a16:creationId xmlns:a16="http://schemas.microsoft.com/office/drawing/2014/main" id="{1451F3C1-2304-4FD0-A163-5F90BF9AEA61}"/>
              </a:ext>
            </a:extLst>
          </p:cNvPr>
          <p:cNvSpPr>
            <a:spLocks noGrp="1"/>
          </p:cNvSpPr>
          <p:nvPr>
            <p:ph idx="1"/>
          </p:nvPr>
        </p:nvSpPr>
        <p:spPr/>
        <p:txBody>
          <a:bodyPr>
            <a:normAutofit lnSpcReduction="10000"/>
          </a:bodyPr>
          <a:lstStyle/>
          <a:p>
            <a:r>
              <a:rPr lang="en-US" sz="2400" b="1" dirty="0">
                <a:solidFill>
                  <a:srgbClr val="002060"/>
                </a:solidFill>
              </a:rPr>
              <a:t>For the institution or academic unit</a:t>
            </a:r>
          </a:p>
          <a:p>
            <a:pPr marL="0" indent="0">
              <a:buNone/>
            </a:pPr>
            <a:endParaRPr lang="en-US" sz="2400" b="1" dirty="0">
              <a:solidFill>
                <a:srgbClr val="002060"/>
              </a:solidFill>
            </a:endParaRPr>
          </a:p>
          <a:p>
            <a:r>
              <a:rPr lang="en-US" sz="2400" b="1" dirty="0">
                <a:solidFill>
                  <a:srgbClr val="002060"/>
                </a:solidFill>
              </a:rPr>
              <a:t>For other individuals involved</a:t>
            </a:r>
          </a:p>
          <a:p>
            <a:pPr marL="0" indent="0">
              <a:buNone/>
            </a:pPr>
            <a:endParaRPr lang="en-US" sz="2400" b="1" dirty="0">
              <a:solidFill>
                <a:srgbClr val="002060"/>
              </a:solidFill>
            </a:endParaRPr>
          </a:p>
          <a:p>
            <a:r>
              <a:rPr lang="en-US" sz="2400" b="1" dirty="0">
                <a:solidFill>
                  <a:srgbClr val="002060"/>
                </a:solidFill>
              </a:rPr>
              <a:t>For you as a leader</a:t>
            </a:r>
          </a:p>
          <a:p>
            <a:pPr marL="0" indent="0">
              <a:buNone/>
            </a:pPr>
            <a:endParaRPr lang="en-US" sz="1500" dirty="0">
              <a:solidFill>
                <a:schemeClr val="tx1"/>
              </a:solidFill>
            </a:endParaRPr>
          </a:p>
          <a:p>
            <a:pPr marL="0" indent="0">
              <a:buNone/>
            </a:pPr>
            <a:endParaRPr lang="en-US" sz="1500" dirty="0">
              <a:solidFill>
                <a:schemeClr val="tx1"/>
              </a:solidFill>
            </a:endParaRPr>
          </a:p>
          <a:p>
            <a:pPr marL="0" indent="0">
              <a:buNone/>
            </a:pPr>
            <a:endParaRPr lang="en-US" sz="1500" dirty="0">
              <a:solidFill>
                <a:schemeClr val="tx1"/>
              </a:solidFill>
            </a:endParaRPr>
          </a:p>
          <a:p>
            <a:pPr marL="0" indent="0" algn="r">
              <a:buNone/>
            </a:pPr>
            <a:r>
              <a:rPr lang="en-US" sz="1500" dirty="0">
                <a:solidFill>
                  <a:schemeClr val="tx1"/>
                </a:solidFill>
              </a:rPr>
              <a:t>Brent Ruben (2017)</a:t>
            </a:r>
          </a:p>
        </p:txBody>
      </p:sp>
      <p:sp>
        <p:nvSpPr>
          <p:cNvPr id="4" name="Footer Placeholder 3">
            <a:extLst>
              <a:ext uri="{FF2B5EF4-FFF2-40B4-BE49-F238E27FC236}">
                <a16:creationId xmlns:a16="http://schemas.microsoft.com/office/drawing/2014/main" id="{31F97027-E440-4A2C-B664-98EBB416D5B1}"/>
              </a:ext>
            </a:extLst>
          </p:cNvPr>
          <p:cNvSpPr>
            <a:spLocks noGrp="1"/>
          </p:cNvSpPr>
          <p:nvPr>
            <p:ph type="ftr" sz="quarter" idx="3"/>
          </p:nvPr>
        </p:nvSpPr>
        <p:spPr/>
        <p:txBody>
          <a:bodyPr/>
          <a:lstStyle/>
          <a:p>
            <a:r>
              <a:rPr lang="en-US" dirty="0"/>
              <a:t>Office of the vice provost for faculty affairs</a:t>
            </a:r>
          </a:p>
        </p:txBody>
      </p:sp>
      <p:pic>
        <p:nvPicPr>
          <p:cNvPr id="6" name="Picture 5" descr="PS_HOR_REV_CMYK_2C.eps">
            <a:extLst>
              <a:ext uri="{FF2B5EF4-FFF2-40B4-BE49-F238E27FC236}">
                <a16:creationId xmlns:a16="http://schemas.microsoft.com/office/drawing/2014/main" id="{AD0F7DB8-4894-473D-8BE7-B5BEF40C61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Tree>
    <p:extLst>
      <p:ext uri="{BB962C8B-B14F-4D97-AF65-F5344CB8AC3E}">
        <p14:creationId xmlns:p14="http://schemas.microsoft.com/office/powerpoint/2010/main" val="1336206141"/>
      </p:ext>
    </p:extLst>
  </p:cSld>
  <p:clrMapOvr>
    <a:masterClrMapping/>
  </p:clrMapOvr>
</p:sld>
</file>

<file path=ppt/theme/theme1.xml><?xml version="1.0" encoding="utf-8"?>
<a:theme xmlns:a="http://schemas.openxmlformats.org/drawingml/2006/main" name="PSLH master">
  <a:themeElements>
    <a:clrScheme name="PSLH 2">
      <a:dk1>
        <a:sysClr val="windowText" lastClr="000000"/>
      </a:dk1>
      <a:lt1>
        <a:sysClr val="window" lastClr="FFFFFF"/>
      </a:lt1>
      <a:dk2>
        <a:srgbClr val="242852"/>
      </a:dk2>
      <a:lt2>
        <a:srgbClr val="C4E0FF"/>
      </a:lt2>
      <a:accent1>
        <a:srgbClr val="629DD1"/>
      </a:accent1>
      <a:accent2>
        <a:srgbClr val="0461C8"/>
      </a:accent2>
      <a:accent3>
        <a:srgbClr val="AAB5D0"/>
      </a:accent3>
      <a:accent4>
        <a:srgbClr val="1D2C5A"/>
      </a:accent4>
      <a:accent5>
        <a:srgbClr val="76CBD5"/>
      </a:accent5>
      <a:accent6>
        <a:srgbClr val="7F95DE"/>
      </a:accent6>
      <a:hlink>
        <a:srgbClr val="20ACC3"/>
      </a:hlink>
      <a:folHlink>
        <a:srgbClr val="A962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SLH master">
  <a:themeElements>
    <a:clrScheme name="PSLH 2">
      <a:dk1>
        <a:sysClr val="windowText" lastClr="000000"/>
      </a:dk1>
      <a:lt1>
        <a:sysClr val="window" lastClr="FFFFFF"/>
      </a:lt1>
      <a:dk2>
        <a:srgbClr val="242852"/>
      </a:dk2>
      <a:lt2>
        <a:srgbClr val="C4E0FF"/>
      </a:lt2>
      <a:accent1>
        <a:srgbClr val="629DD1"/>
      </a:accent1>
      <a:accent2>
        <a:srgbClr val="0461C8"/>
      </a:accent2>
      <a:accent3>
        <a:srgbClr val="AAB5D0"/>
      </a:accent3>
      <a:accent4>
        <a:srgbClr val="1D2C5A"/>
      </a:accent4>
      <a:accent5>
        <a:srgbClr val="76CBD5"/>
      </a:accent5>
      <a:accent6>
        <a:srgbClr val="7F95DE"/>
      </a:accent6>
      <a:hlink>
        <a:srgbClr val="20ACC3"/>
      </a:hlink>
      <a:folHlink>
        <a:srgbClr val="A962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D655222FAC69478FDB4DB9A1082BF0" ma:contentTypeVersion="18" ma:contentTypeDescription="Create a new document." ma:contentTypeScope="" ma:versionID="2883ce58f6ab0a42063726775661c988">
  <xsd:schema xmlns:xsd="http://www.w3.org/2001/XMLSchema" xmlns:xs="http://www.w3.org/2001/XMLSchema" xmlns:p="http://schemas.microsoft.com/office/2006/metadata/properties" xmlns:ns2="5596cf31-caaa-46ba-a55f-3befb4344fdf" xmlns:ns3="dba65f00-9443-482a-bf30-bb5af139a501" targetNamespace="http://schemas.microsoft.com/office/2006/metadata/properties" ma:root="true" ma:fieldsID="74883e94a6e04d629e2b14472bd3abca" ns2:_="" ns3:_="">
    <xsd:import namespace="5596cf31-caaa-46ba-a55f-3befb4344fdf"/>
    <xsd:import namespace="dba65f00-9443-482a-bf30-bb5af139a501"/>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96cf31-caaa-46ba-a55f-3befb4344fdf"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Notes" ma:index="25"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a65f00-9443-482a-bf30-bb5af139a501"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 xmlns="5596cf31-caaa-46ba-a55f-3befb4344fdf" xsi:nil="true"/>
    <MigrationWizIdPermissions xmlns="5596cf31-caaa-46ba-a55f-3befb4344fdf" xsi:nil="true"/>
    <MigrationWizIdPermissionLevels xmlns="5596cf31-caaa-46ba-a55f-3befb4344fdf" xsi:nil="true"/>
    <MigrationWizIdDocumentLibraryPermissions xmlns="5596cf31-caaa-46ba-a55f-3befb4344fdf" xsi:nil="true"/>
    <MigrationWizIdSecurityGroups xmlns="5596cf31-caaa-46ba-a55f-3befb4344fdf" xsi:nil="true"/>
    <Notes xmlns="5596cf31-caaa-46ba-a55f-3befb4344fdf" xsi:nil="true"/>
  </documentManagement>
</p:properties>
</file>

<file path=customXml/itemProps1.xml><?xml version="1.0" encoding="utf-8"?>
<ds:datastoreItem xmlns:ds="http://schemas.openxmlformats.org/officeDocument/2006/customXml" ds:itemID="{68EA5434-D895-48EA-B6CF-D6C8BE2D7338}"/>
</file>

<file path=customXml/itemProps2.xml><?xml version="1.0" encoding="utf-8"?>
<ds:datastoreItem xmlns:ds="http://schemas.openxmlformats.org/officeDocument/2006/customXml" ds:itemID="{E7E4E692-C46E-456D-8191-96E3345C7523}">
  <ds:schemaRefs>
    <ds:schemaRef ds:uri="http://schemas.microsoft.com/sharepoint/v3/contenttype/forms"/>
  </ds:schemaRefs>
</ds:datastoreItem>
</file>

<file path=customXml/itemProps3.xml><?xml version="1.0" encoding="utf-8"?>
<ds:datastoreItem xmlns:ds="http://schemas.openxmlformats.org/officeDocument/2006/customXml" ds:itemID="{B7A44BEA-10E5-42ED-8A7E-7C1300D271A0}">
  <ds:schemaRefs>
    <ds:schemaRef ds:uri="http://schemas.microsoft.com/office/infopath/2007/PartnerControls"/>
    <ds:schemaRef ds:uri="http://purl.org/dc/elements/1.1/"/>
    <ds:schemaRef ds:uri="http://schemas.microsoft.com/office/2006/metadata/properties"/>
    <ds:schemaRef ds:uri="5596cf31-caaa-46ba-a55f-3befb4344fdf"/>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129</TotalTime>
  <Words>1837</Words>
  <Application>Microsoft Office PowerPoint</Application>
  <PresentationFormat>On-screen Show (16:9)</PresentationFormat>
  <Paragraphs>216</Paragraphs>
  <Slides>14</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Franklin Gothic Book</vt:lpstr>
      <vt:lpstr>Rockwell</vt:lpstr>
      <vt:lpstr>PSLH master</vt:lpstr>
      <vt:lpstr>2_PSLH master</vt:lpstr>
      <vt:lpstr> An Overview of Academic Leadership</vt:lpstr>
      <vt:lpstr>VPFA Website – vpfa.psu.edu</vt:lpstr>
      <vt:lpstr>Quick shout out!</vt:lpstr>
      <vt:lpstr>The Higher Ed Leadership Paradox</vt:lpstr>
      <vt:lpstr>Perspective Makes All the Difference</vt:lpstr>
      <vt:lpstr>A Useful Metaphor: The Transition from Private Pilot to Air Traffic Controller</vt:lpstr>
      <vt:lpstr>Changes Many Encounter as Part of the Transition from Faculty Member to Faculty Leader</vt:lpstr>
      <vt:lpstr>Leadership Strategy: A Problem-solving Rubric for Situations of All Kinds (Ruben, 2017)</vt:lpstr>
      <vt:lpstr>1. Analyze the Situation: What’s at Stake?</vt:lpstr>
      <vt:lpstr>2. Define the Audience(s)</vt:lpstr>
      <vt:lpstr>3. Clarify Goals (Ruben, 2017)</vt:lpstr>
      <vt:lpstr>4. Select and Implement a Plan of Action</vt:lpstr>
      <vt:lpstr>5. Debrief</vt:lpstr>
      <vt:lpstr>Leadership Strategy: A Problem-solving Rubric for Situations of All Kinds (Ruben,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Penn State’s  2020 New Administrators Seminar</dc:title>
  <dc:creator>Bieschke, Kathleen</dc:creator>
  <cp:lastModifiedBy>Blumenthal, Wendy J</cp:lastModifiedBy>
  <cp:revision>3</cp:revision>
  <dcterms:created xsi:type="dcterms:W3CDTF">2020-09-29T11:59:02Z</dcterms:created>
  <dcterms:modified xsi:type="dcterms:W3CDTF">2021-09-23T18:07:20Z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0x0101001CD655222FAC69478FDB4DB9A1082BF0</vt:lpwstr>
  </property>
</Properties>
</file>